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67" r:id="rId5"/>
    <p:sldId id="331" r:id="rId6"/>
    <p:sldId id="342" r:id="rId7"/>
    <p:sldId id="330" r:id="rId8"/>
    <p:sldId id="332" r:id="rId9"/>
    <p:sldId id="338" r:id="rId10"/>
    <p:sldId id="335" r:id="rId11"/>
    <p:sldId id="336" r:id="rId12"/>
    <p:sldId id="337" r:id="rId13"/>
    <p:sldId id="334" r:id="rId14"/>
    <p:sldId id="340" r:id="rId15"/>
    <p:sldId id="341" r:id="rId16"/>
    <p:sldId id="323" r:id="rId17"/>
    <p:sldId id="322" r:id="rId18"/>
    <p:sldId id="321" r:id="rId19"/>
    <p:sldId id="339" r:id="rId20"/>
    <p:sldId id="262" r:id="rId21"/>
    <p:sldId id="263" r:id="rId22"/>
    <p:sldId id="260" r:id="rId23"/>
    <p:sldId id="261" r:id="rId24"/>
    <p:sldId id="264" r:id="rId25"/>
    <p:sldId id="265" r:id="rId26"/>
    <p:sldId id="266" r:id="rId27"/>
  </p:sldIdLst>
  <p:sldSz cx="9906000" cy="7021513"/>
  <p:notesSz cx="10234613" cy="70993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12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1" autoAdjust="0"/>
  </p:normalViewPr>
  <p:slideViewPr>
    <p:cSldViewPr>
      <p:cViewPr varScale="1">
        <p:scale>
          <a:sx n="106" d="100"/>
          <a:sy n="106" d="100"/>
        </p:scale>
        <p:origin x="1524" y="96"/>
      </p:cViewPr>
      <p:guideLst>
        <p:guide orient="horz" pos="2212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435599" cy="354799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797377" y="1"/>
            <a:ext cx="4435599" cy="354799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78397B19-534F-4EAD-9A6E-10BEA192BFF3}" type="datetimeFigureOut">
              <a:rPr lang="ko-KR" altLang="en-US" smtClean="0"/>
              <a:t>2020-08-24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38500" y="531813"/>
            <a:ext cx="3757613" cy="2663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2971" y="3372251"/>
            <a:ext cx="8188672" cy="3194851"/>
          </a:xfrm>
          <a:prstGeom prst="rect">
            <a:avLst/>
          </a:prstGeom>
        </p:spPr>
        <p:txBody>
          <a:bodyPr vert="horz" lIns="94768" tIns="47384" rIns="94768" bIns="47384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742844"/>
            <a:ext cx="4435599" cy="354799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797377" y="6742844"/>
            <a:ext cx="4435599" cy="354799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1DE085B8-4831-4EFF-AD1C-EC5A1CB804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0363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9904281" cy="701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33"/>
          <p:cNvSpPr>
            <a:spLocks noChangeArrowheads="1"/>
          </p:cNvSpPr>
          <p:nvPr userDrawn="1"/>
        </p:nvSpPr>
        <p:spPr bwMode="auto">
          <a:xfrm>
            <a:off x="4849674" y="6671978"/>
            <a:ext cx="190757" cy="14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4305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fld id="{340438BB-A453-4BC9-9964-F4F083141B54}" type="slidenum">
              <a:rPr kumimoji="0" lang="en-US" altLang="ko-KR" sz="900" b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pPr algn="ctr" defTabSz="1043056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ko-KR" sz="9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9904281" cy="701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33"/>
          <p:cNvSpPr>
            <a:spLocks noChangeArrowheads="1"/>
          </p:cNvSpPr>
          <p:nvPr userDrawn="1"/>
        </p:nvSpPr>
        <p:spPr bwMode="auto">
          <a:xfrm>
            <a:off x="4849674" y="6671978"/>
            <a:ext cx="190757" cy="141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4305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fld id="{340438BB-A453-4BC9-9964-F4F083141B54}" type="slidenum">
              <a:rPr kumimoji="0" lang="en-US" altLang="ko-KR" sz="900" b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pPr algn="ctr" defTabSz="1043056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ko-KR" sz="9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"/>
            <a:ext cx="9904281" cy="701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6.jpeg"/><Relationship Id="rId7" Type="http://schemas.openxmlformats.org/officeDocument/2006/relationships/image" Target="../media/image1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"/>
            <a:ext cx="9904281" cy="701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340498" y="2633063"/>
            <a:ext cx="6720321" cy="7877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  <a:contourClr>
                <a:schemeClr val="bg2">
                  <a:lumMod val="10000"/>
                </a:schemeClr>
              </a:contourClr>
            </a:sp3d>
          </a:bodyPr>
          <a:lstStyle/>
          <a:p>
            <a:r>
              <a:rPr lang="ko-KR" altLang="en-US" sz="4400" b="1" dirty="0">
                <a:gradFill flip="none" rotWithShape="1">
                  <a:gsLst>
                    <a:gs pos="0">
                      <a:schemeClr val="bg1"/>
                    </a:gs>
                    <a:gs pos="78000">
                      <a:srgbClr val="000066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회 사 현 황 및 소 개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9130" y="5704995"/>
            <a:ext cx="2525171" cy="219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그룹 11"/>
          <p:cNvGrpSpPr/>
          <p:nvPr/>
        </p:nvGrpSpPr>
        <p:grpSpPr>
          <a:xfrm>
            <a:off x="5025007" y="5352239"/>
            <a:ext cx="3606975" cy="318757"/>
            <a:chOff x="4715404" y="5352239"/>
            <a:chExt cx="3214300" cy="318757"/>
          </a:xfrm>
        </p:grpSpPr>
        <p:sp>
          <p:nvSpPr>
            <p:cNvPr id="16" name="Text Box 8"/>
            <p:cNvSpPr txBox="1">
              <a:spLocks noChangeAspect="1" noChangeArrowheads="1"/>
            </p:cNvSpPr>
            <p:nvPr/>
          </p:nvSpPr>
          <p:spPr bwMode="auto">
            <a:xfrm>
              <a:off x="4907911" y="5352239"/>
              <a:ext cx="3021793" cy="3187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4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17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15404" y="5382963"/>
              <a:ext cx="261818" cy="234259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pic>
        <p:nvPicPr>
          <p:cNvPr id="19" name="Picture 70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96616" y="5924419"/>
            <a:ext cx="1475105" cy="949202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0" name="그림 19" descr="ISO인증마크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4749" y="5924418"/>
            <a:ext cx="1006085" cy="95501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1" name="그림 10" descr="펌프워터마크.jpg"/>
          <p:cNvPicPr>
            <a:picLocks noChangeAspect="1"/>
          </p:cNvPicPr>
          <p:nvPr/>
        </p:nvPicPr>
        <p:blipFill>
          <a:blip r:embed="rId7" cstate="print">
            <a:lum bright="-10000"/>
          </a:blip>
          <a:stretch>
            <a:fillRect/>
          </a:stretch>
        </p:blipFill>
        <p:spPr>
          <a:xfrm>
            <a:off x="144016" y="5352240"/>
            <a:ext cx="1064568" cy="531358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sho\Desktop\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224" y="909132"/>
            <a:ext cx="6768254" cy="51679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1680" y="148942"/>
            <a:ext cx="3900433" cy="5987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회 사 개 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5096" y="906197"/>
            <a:ext cx="5224952" cy="4096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20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A brief introduction of the company</a:t>
            </a:r>
            <a:r>
              <a:rPr lang="ko-KR" altLang="en-US" sz="20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</a:t>
            </a:r>
          </a:p>
        </p:txBody>
      </p:sp>
      <p:grpSp>
        <p:nvGrpSpPr>
          <p:cNvPr id="33" name="그룹 32"/>
          <p:cNvGrpSpPr/>
          <p:nvPr/>
        </p:nvGrpSpPr>
        <p:grpSpPr>
          <a:xfrm>
            <a:off x="881034" y="1772434"/>
            <a:ext cx="6858048" cy="452438"/>
            <a:chOff x="881034" y="1772434"/>
            <a:chExt cx="6858048" cy="452438"/>
          </a:xfrm>
        </p:grpSpPr>
        <p:grpSp>
          <p:nvGrpSpPr>
            <p:cNvPr id="8" name="그룹 7"/>
            <p:cNvGrpSpPr/>
            <p:nvPr/>
          </p:nvGrpSpPr>
          <p:grpSpPr>
            <a:xfrm>
              <a:off x="881034" y="1772434"/>
              <a:ext cx="2000250" cy="452438"/>
              <a:chOff x="595282" y="1653368"/>
              <a:chExt cx="2000250" cy="452438"/>
            </a:xfrm>
          </p:grpSpPr>
          <p:sp>
            <p:nvSpPr>
              <p:cNvPr id="5" name="모서리가 둥근 직사각형 4"/>
              <p:cNvSpPr/>
              <p:nvPr/>
            </p:nvSpPr>
            <p:spPr bwMode="auto">
              <a:xfrm>
                <a:off x="595282" y="1653368"/>
                <a:ext cx="2000250" cy="452438"/>
              </a:xfrm>
              <a:prstGeom prst="roundRect">
                <a:avLst>
                  <a:gd name="adj" fmla="val 9178"/>
                </a:avLst>
              </a:prstGeom>
              <a:gradFill>
                <a:gsLst>
                  <a:gs pos="100000">
                    <a:schemeClr val="bg1">
                      <a:lumMod val="95000"/>
                    </a:schemeClr>
                  </a:gs>
                  <a:gs pos="0">
                    <a:schemeClr val="bg1">
                      <a:lumMod val="85000"/>
                    </a:schemeClr>
                  </a:gs>
                </a:gsLst>
                <a:lin ang="16200000" scaled="1"/>
              </a:gradFill>
              <a:ln>
                <a:headEnd type="none" w="med" len="med"/>
                <a:tailEnd type="none" w="med" len="me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prst="cross"/>
              </a:sp3d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algn="ctr" defTabSz="1023938">
                  <a:defRPr/>
                </a:pPr>
                <a:endParaRPr lang="ko-KR" altLang="en-US"/>
              </a:p>
            </p:txBody>
          </p:sp>
          <p:sp>
            <p:nvSpPr>
              <p:cNvPr id="6" name="TextBox 5"/>
              <p:cNvSpPr txBox="1"/>
              <p:nvPr/>
            </p:nvSpPr>
            <p:spPr bwMode="auto">
              <a:xfrm>
                <a:off x="633368" y="1704325"/>
                <a:ext cx="1846383" cy="29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ko-KR" altLang="en-US" sz="1300" dirty="0">
                    <a:ln w="1270">
                      <a:noFill/>
                    </a:ln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  <a:effectLst>
                      <a:outerShdw blurRad="50800" dist="38100" dir="2700000" sx="101000" sy="101000" algn="tl" rotWithShape="0">
                        <a:prstClr val="black">
                          <a:alpha val="15000"/>
                        </a:prstClr>
                      </a:outerShdw>
                    </a:effectLst>
                    <a:ea typeface="맑은 고딕" pitchFamily="50" charset="-127"/>
                    <a:cs typeface="Arial" pitchFamily="34" charset="0"/>
                  </a:rPr>
                  <a:t>회사명</a:t>
                </a:r>
                <a:r>
                  <a:rPr lang="en-US" altLang="ko-KR" sz="1300" dirty="0">
                    <a:ln w="1270">
                      <a:noFill/>
                    </a:ln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  <a:effectLst>
                      <a:outerShdw blurRad="50800" dist="38100" dir="2700000" sx="101000" sy="101000" algn="tl" rotWithShape="0">
                        <a:prstClr val="black">
                          <a:alpha val="15000"/>
                        </a:prstClr>
                      </a:outerShdw>
                    </a:effectLst>
                    <a:ea typeface="맑은 고딕" pitchFamily="50" charset="-127"/>
                    <a:cs typeface="Arial" pitchFamily="34" charset="0"/>
                  </a:rPr>
                  <a:t>(Name)</a:t>
                </a:r>
                <a:endPara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endParaRPr>
              </a:p>
            </p:txBody>
          </p:sp>
        </p:grpSp>
        <p:sp>
          <p:nvSpPr>
            <p:cNvPr id="7" name="모서리가 둥근 직사각형 6"/>
            <p:cNvSpPr/>
            <p:nvPr/>
          </p:nvSpPr>
          <p:spPr bwMode="auto">
            <a:xfrm>
              <a:off x="3309926" y="1772436"/>
              <a:ext cx="4429156" cy="4524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tx2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ko-KR" altLang="en-US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accent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endParaRPr>
            </a:p>
          </p:txBody>
        </p:sp>
        <p:sp>
          <p:nvSpPr>
            <p:cNvPr id="9" name="TextBox 8"/>
            <p:cNvSpPr txBox="1"/>
            <p:nvPr/>
          </p:nvSpPr>
          <p:spPr bwMode="auto">
            <a:xfrm>
              <a:off x="3452802" y="1861046"/>
              <a:ext cx="2796342" cy="2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효성피엠 주식회사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881034" y="2439186"/>
            <a:ext cx="6858048" cy="500066"/>
            <a:chOff x="881034" y="2439186"/>
            <a:chExt cx="6858048" cy="500066"/>
          </a:xfrm>
        </p:grpSpPr>
        <p:sp>
          <p:nvSpPr>
            <p:cNvPr id="10" name="모서리가 둥근 직사각형 9"/>
            <p:cNvSpPr/>
            <p:nvPr/>
          </p:nvSpPr>
          <p:spPr bwMode="auto">
            <a:xfrm>
              <a:off x="881048" y="2459667"/>
              <a:ext cx="2000250" cy="452438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4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1" name="TextBox 10"/>
            <p:cNvSpPr txBox="1"/>
            <p:nvPr/>
          </p:nvSpPr>
          <p:spPr bwMode="auto">
            <a:xfrm>
              <a:off x="881034" y="2510624"/>
              <a:ext cx="1846383" cy="291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4">
                          <a:lumMod val="50000"/>
                        </a:schemeClr>
                      </a:gs>
                      <a:gs pos="100000">
                        <a:schemeClr val="accent4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설립일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4">
                          <a:lumMod val="50000"/>
                        </a:schemeClr>
                      </a:gs>
                      <a:gs pos="100000">
                        <a:schemeClr val="accent4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(Date)</a:t>
              </a:r>
            </a:p>
          </p:txBody>
        </p:sp>
        <p:sp>
          <p:nvSpPr>
            <p:cNvPr id="12" name="모서리가 둥근 직사각형 11"/>
            <p:cNvSpPr/>
            <p:nvPr/>
          </p:nvSpPr>
          <p:spPr bwMode="auto">
            <a:xfrm>
              <a:off x="3309926" y="2439186"/>
              <a:ext cx="4429156" cy="50006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4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3501483" y="2542478"/>
              <a:ext cx="1846383" cy="291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4">
                          <a:lumMod val="50000"/>
                        </a:schemeClr>
                      </a:gs>
                      <a:gs pos="100000">
                        <a:schemeClr val="accent4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1983</a:t>
              </a: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4">
                          <a:lumMod val="50000"/>
                        </a:schemeClr>
                      </a:gs>
                      <a:gs pos="100000">
                        <a:schemeClr val="accent4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년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4">
                          <a:lumMod val="50000"/>
                        </a:schemeClr>
                      </a:gs>
                      <a:gs pos="100000">
                        <a:schemeClr val="accent4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02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4">
                          <a:lumMod val="50000"/>
                        </a:schemeClr>
                      </a:gs>
                      <a:gs pos="100000">
                        <a:schemeClr val="accent4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월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4">
                        <a:lumMod val="50000"/>
                      </a:schemeClr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881034" y="3153566"/>
            <a:ext cx="6853732" cy="1643074"/>
            <a:chOff x="881034" y="3153566"/>
            <a:chExt cx="6853732" cy="1643074"/>
          </a:xfrm>
        </p:grpSpPr>
        <p:sp>
          <p:nvSpPr>
            <p:cNvPr id="14" name="모서리가 둥근 직사각형 13"/>
            <p:cNvSpPr/>
            <p:nvPr/>
          </p:nvSpPr>
          <p:spPr bwMode="auto">
            <a:xfrm>
              <a:off x="881034" y="3200460"/>
              <a:ext cx="2000250" cy="453172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6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944079" y="3251500"/>
              <a:ext cx="1846383" cy="2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주소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(Address)</a:t>
              </a:r>
            </a:p>
          </p:txBody>
        </p:sp>
        <p:sp>
          <p:nvSpPr>
            <p:cNvPr id="17" name="모서리가 둥근 직사각형 16"/>
            <p:cNvSpPr/>
            <p:nvPr/>
          </p:nvSpPr>
          <p:spPr bwMode="auto">
            <a:xfrm>
              <a:off x="3309925" y="3153566"/>
              <a:ext cx="4424841" cy="1643074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6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 bwMode="auto">
            <a:xfrm>
              <a:off x="3501098" y="3251500"/>
              <a:ext cx="3880794" cy="2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사무실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서울 특별시 영등포구 국회대로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50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길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3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rgbClr val="D56119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 bwMode="auto">
            <a:xfrm>
              <a:off x="3501098" y="4075624"/>
              <a:ext cx="3880794" cy="2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공장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경남 창원시 </a:t>
              </a:r>
              <a:r>
                <a:rPr lang="ko-KR" altLang="en-US" sz="1300" dirty="0" err="1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웅남동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rgbClr val="D56119"/>
                      </a:gs>
                      <a:gs pos="100000">
                        <a:schemeClr val="accent6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43-1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rgbClr val="D56119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0" name="TextBox 10"/>
            <p:cNvSpPr txBox="1">
              <a:spLocks noChangeArrowheads="1"/>
            </p:cNvSpPr>
            <p:nvPr/>
          </p:nvSpPr>
          <p:spPr bwMode="auto">
            <a:xfrm>
              <a:off x="3524240" y="3574429"/>
              <a:ext cx="3143272" cy="5078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kumimoji="0" lang="pt-BR" altLang="ko-KR" sz="900" b="0" dirty="0">
                  <a:solidFill>
                    <a:srgbClr val="4D4D4D"/>
                  </a:solidFill>
                  <a:ea typeface="맑은 고딕" pitchFamily="50" charset="-127"/>
                  <a:cs typeface="Arial" pitchFamily="34" charset="0"/>
                </a:rPr>
                <a:t>  - Tel. +82-2-2636-7000</a:t>
              </a:r>
            </a:p>
            <a:p>
              <a:r>
                <a:rPr lang="pt-BR" altLang="ko-KR" sz="900" dirty="0">
                  <a:solidFill>
                    <a:srgbClr val="4D4D4D"/>
                  </a:solidFill>
                  <a:ea typeface="맑은 고딕" pitchFamily="50" charset="-127"/>
                  <a:cs typeface="Arial" pitchFamily="34" charset="0"/>
                </a:rPr>
                <a:t>  - Fax. +82-2-2636-6635</a:t>
              </a:r>
            </a:p>
            <a:p>
              <a:r>
                <a:rPr kumimoji="0" lang="pt-BR" altLang="ko-KR" sz="900" b="0" dirty="0">
                  <a:solidFill>
                    <a:srgbClr val="4D4D4D"/>
                  </a:solidFill>
                  <a:ea typeface="맑은 고딕" pitchFamily="50" charset="-127"/>
                  <a:cs typeface="Arial" pitchFamily="34" charset="0"/>
                </a:rPr>
                <a:t>  - E-mail : hspm@korea.com</a:t>
              </a:r>
            </a:p>
          </p:txBody>
        </p:sp>
        <p:sp>
          <p:nvSpPr>
            <p:cNvPr id="21" name="TextBox 10"/>
            <p:cNvSpPr txBox="1">
              <a:spLocks noChangeArrowheads="1"/>
            </p:cNvSpPr>
            <p:nvPr/>
          </p:nvSpPr>
          <p:spPr bwMode="auto">
            <a:xfrm>
              <a:off x="3524240" y="4351494"/>
              <a:ext cx="314327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kumimoji="0" lang="pt-BR" altLang="ko-KR" sz="900" b="0" dirty="0">
                  <a:solidFill>
                    <a:srgbClr val="4D4D4D"/>
                  </a:solidFill>
                  <a:ea typeface="맑은 고딕" pitchFamily="50" charset="-127"/>
                  <a:cs typeface="Arial" pitchFamily="34" charset="0"/>
                </a:rPr>
                <a:t>  - Tel. +82-55-261-8310</a:t>
              </a:r>
            </a:p>
            <a:p>
              <a:r>
                <a:rPr lang="pt-BR" altLang="ko-KR" sz="900" dirty="0">
                  <a:solidFill>
                    <a:srgbClr val="4D4D4D"/>
                  </a:solidFill>
                  <a:ea typeface="맑은 고딕" pitchFamily="50" charset="-127"/>
                  <a:cs typeface="Arial" pitchFamily="34" charset="0"/>
                </a:rPr>
                <a:t>  - Fax. +82-55-281-0092</a:t>
              </a:r>
              <a:endParaRPr kumimoji="0" lang="pt-BR" altLang="ko-KR" sz="900" b="0" dirty="0">
                <a:solidFill>
                  <a:srgbClr val="4D4D4D"/>
                </a:solidFill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875313" y="5056995"/>
            <a:ext cx="6863769" cy="454025"/>
            <a:chOff x="875313" y="5056995"/>
            <a:chExt cx="6863769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881034" y="5056995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3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875313" y="50823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3">
                          <a:lumMod val="50000"/>
                        </a:schemeClr>
                      </a:gs>
                      <a:gs pos="100000">
                        <a:schemeClr val="accent3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자본금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3">
                          <a:lumMod val="50000"/>
                        </a:schemeClr>
                      </a:gs>
                      <a:gs pos="100000">
                        <a:schemeClr val="accent3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(Capital Stock)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4" name="모서리가 둥근 직사각형 23"/>
            <p:cNvSpPr/>
            <p:nvPr/>
          </p:nvSpPr>
          <p:spPr bwMode="auto">
            <a:xfrm>
              <a:off x="3309940" y="5056995"/>
              <a:ext cx="4429142" cy="428628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3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5" name="TextBox 24"/>
            <p:cNvSpPr txBox="1"/>
            <p:nvPr/>
          </p:nvSpPr>
          <p:spPr bwMode="auto">
            <a:xfrm>
              <a:off x="3525722" y="50823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3">
                          <a:lumMod val="50000"/>
                        </a:schemeClr>
                      </a:gs>
                      <a:gs pos="100000">
                        <a:schemeClr val="accent3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\ 300,000,000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3">
                          <a:lumMod val="50000"/>
                        </a:schemeClr>
                      </a:gs>
                      <a:gs pos="100000">
                        <a:schemeClr val="accent3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원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875313" y="5725335"/>
            <a:ext cx="6863769" cy="500066"/>
            <a:chOff x="875313" y="5725335"/>
            <a:chExt cx="6863769" cy="500066"/>
          </a:xfrm>
        </p:grpSpPr>
        <p:sp>
          <p:nvSpPr>
            <p:cNvPr id="26" name="모서리가 둥근 직사각형 25"/>
            <p:cNvSpPr/>
            <p:nvPr/>
          </p:nvSpPr>
          <p:spPr bwMode="auto">
            <a:xfrm>
              <a:off x="881034" y="5746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 bwMode="auto">
            <a:xfrm>
              <a:off x="875313" y="5771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매출액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(Sales)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 bwMode="auto">
            <a:xfrm>
              <a:off x="3309926" y="5725335"/>
              <a:ext cx="4429156" cy="50006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9" name="TextBox 28"/>
            <p:cNvSpPr txBox="1"/>
            <p:nvPr/>
          </p:nvSpPr>
          <p:spPr bwMode="auto">
            <a:xfrm>
              <a:off x="3524240" y="5790136"/>
              <a:ext cx="2880079" cy="2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\ 13,156,000,000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원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(2018’</a:t>
              </a: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년 기준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)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42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43" name="Picture 103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wsho\Desktop\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224" y="909132"/>
            <a:ext cx="6768254" cy="51679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1680" y="148942"/>
            <a:ext cx="3900433" cy="5987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2.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회 사 소 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5096" y="906197"/>
            <a:ext cx="5224952" cy="4096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20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Hyosung </a:t>
            </a:r>
            <a:r>
              <a:rPr lang="en-US" altLang="ko-KR" sz="20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Goodsprings</a:t>
            </a:r>
            <a:r>
              <a:rPr lang="en-US" altLang="ko-KR" sz="20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inc.</a:t>
            </a:r>
            <a:endParaRPr lang="ko-KR" altLang="en-US" sz="20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pic>
        <p:nvPicPr>
          <p:cNvPr id="5" name="Picture 2" descr="C:\Users\wsho\Desktop\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224" y="4152202"/>
            <a:ext cx="6768254" cy="516797"/>
          </a:xfrm>
          <a:prstGeom prst="rect">
            <a:avLst/>
          </a:prstGeom>
          <a:noFill/>
        </p:spPr>
      </p:pic>
      <p:sp>
        <p:nvSpPr>
          <p:cNvPr id="6" name="모서리가 둥근 직사각형 5"/>
          <p:cNvSpPr/>
          <p:nvPr/>
        </p:nvSpPr>
        <p:spPr bwMode="auto">
          <a:xfrm>
            <a:off x="380968" y="1510492"/>
            <a:ext cx="8643998" cy="2428892"/>
          </a:xfrm>
          <a:prstGeom prst="roundRect">
            <a:avLst>
              <a:gd name="adj" fmla="val 7282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16200000" scaled="1"/>
          </a:gradFill>
          <a:ln>
            <a:solidFill>
              <a:schemeClr val="tx2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 bwMode="auto">
          <a:xfrm>
            <a:off x="309530" y="4796640"/>
            <a:ext cx="8715436" cy="1571636"/>
          </a:xfrm>
          <a:prstGeom prst="roundRect">
            <a:avLst>
              <a:gd name="adj" fmla="val 7282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16200000" scaled="1"/>
          </a:gradFill>
          <a:ln>
            <a:solidFill>
              <a:schemeClr val="tx2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/>
          </a:p>
        </p:txBody>
      </p:sp>
      <p:sp>
        <p:nvSpPr>
          <p:cNvPr id="8" name="TextBox 7"/>
          <p:cNvSpPr txBox="1"/>
          <p:nvPr/>
        </p:nvSpPr>
        <p:spPr bwMode="auto">
          <a:xfrm>
            <a:off x="666720" y="1581930"/>
            <a:ext cx="8001056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Font typeface="Arial" pitchFamily="34" charset="0"/>
              <a:buChar char="•"/>
              <a:defRPr/>
            </a:pP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효성 </a:t>
            </a:r>
            <a:r>
              <a:rPr kumimoji="0"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굿스프링스</a:t>
            </a: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㈜는 국내 최대 규모의 펌프생산 및 </a:t>
            </a:r>
            <a:r>
              <a:rPr kumimoji="0"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담수화설비공급</a:t>
            </a: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전문회사로서 </a:t>
            </a:r>
            <a:r>
              <a:rPr kumimoji="0"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발전소용 펌프로부터 석유화학</a:t>
            </a:r>
            <a:r>
              <a: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건물 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·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주거용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산업용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담수설비용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선박용에 이르기까지 다양한 용도의 우수한 펌프를 생산하고 있습니다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.</a:t>
            </a:r>
          </a:p>
          <a:p>
            <a:pPr>
              <a:lnSpc>
                <a:spcPts val="1800"/>
              </a:lnSpc>
              <a:buFont typeface="Arial" pitchFamily="34" charset="0"/>
              <a:buChar char="•"/>
              <a:defRPr/>
            </a:pPr>
            <a:r>
              <a:rPr kumimoji="0"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원자력 발전소용 안전등급 펌프를 생산할 수 있는 </a:t>
            </a:r>
            <a:r>
              <a:rPr kumimoji="0"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KEPIC </a:t>
            </a: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인증서를 취득하여</a:t>
            </a:r>
            <a:r>
              <a:rPr kumimoji="0"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</a:t>
            </a:r>
            <a:r>
              <a: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r>
              <a:rPr kumimoji="0"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안전등급 펌프를 국내 최초로 생산</a:t>
            </a:r>
            <a:r>
              <a: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kumimoji="0"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공급 하고 있으며</a:t>
            </a:r>
            <a:r>
              <a: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kumimoji="0"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우수한 기술력을 인정받아 원자력 펌프 및 담수설비용 기자재 </a:t>
            </a:r>
            <a:r>
              <a:rPr kumimoji="0" lang="ko-KR" altLang="en-US" sz="1300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국산화등</a:t>
            </a:r>
            <a:r>
              <a:rPr kumimoji="0"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다수의 국책과제를 수행하고 있습니다</a:t>
            </a:r>
            <a:r>
              <a: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.</a:t>
            </a:r>
            <a:r>
              <a:rPr kumimoji="0"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endParaRPr kumimoji="0"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ts val="1800"/>
              </a:lnSpc>
              <a:buFont typeface="Arial" pitchFamily="34" charset="0"/>
              <a:buChar char="•"/>
              <a:defRPr/>
            </a:pP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지속적인 신기술 개발을 통해 수입대체에도 일익을 담당해 온 효성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굿스프링스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㈜는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국내는 물론 해외시장 개척에 박차를 가하고 있으며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끊임 없는 연구활동과 품질관리를 통해 제품의 수주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설계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제작 및 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A/S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에 이르는 전 프로세스에 있어 고객이 신뢰할 수 있는 최고의 솔루션을 제공하고 있습니다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.</a:t>
            </a:r>
            <a:endParaRPr kumimoji="0"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ts val="1800"/>
              </a:lnSpc>
              <a:defRPr/>
            </a:pPr>
            <a:endParaRPr kumimoji="0"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5304" y="4153698"/>
            <a:ext cx="5224952" cy="4096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20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Hyosung PM &amp; ELEVATER CO., LTD.</a:t>
            </a:r>
            <a:endParaRPr lang="ko-KR" altLang="en-US" sz="20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 bwMode="auto">
          <a:xfrm>
            <a:off x="595282" y="4907467"/>
            <a:ext cx="807249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buFont typeface="Arial" pitchFamily="34" charset="0"/>
              <a:buChar char="•"/>
              <a:defRPr/>
            </a:pP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효성피엠㈜ 당사는 효성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굿스프링스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㈜의 대표적인 특약점으로써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효성 </a:t>
            </a:r>
            <a:r>
              <a:rPr lang="ko-KR" altLang="en-US" sz="1300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굿스프링스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㈜의 우수한 품질과 기술력에 더불어 원활한 업무 프로세스를 갖추기 위해 영업부 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관리부 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A/S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부를 운영하고 있습니다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.</a:t>
            </a:r>
          </a:p>
          <a:p>
            <a:pPr>
              <a:lnSpc>
                <a:spcPts val="18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끊임없는 연구개발 및 발전을 위해 효성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굿스프링스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㈜와 지속적인 업무공유를 하고 있으며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풍부한 현장</a:t>
            </a:r>
            <a:endParaRPr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ts val="1800"/>
              </a:lnSpc>
              <a:defRPr/>
            </a:pPr>
            <a:r>
              <a:rPr lang="ko-KR" altLang="en-US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경험을 바탕으로 신속하고 정확한 현장대응력을 갖추고 있습니다</a:t>
            </a:r>
            <a:r>
              <a: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.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18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19" name="Picture 103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680" y="148942"/>
            <a:ext cx="3900433" cy="5987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3.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회 사 연 혁</a:t>
            </a:r>
          </a:p>
        </p:txBody>
      </p:sp>
      <p:pic>
        <p:nvPicPr>
          <p:cNvPr id="8" name="Picture 2" descr="C:\Users\wsho\Desktop\5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224" y="909132"/>
            <a:ext cx="6768254" cy="51679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75096" y="906197"/>
            <a:ext cx="5224952" cy="4096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20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Company History</a:t>
            </a:r>
            <a:endParaRPr lang="ko-KR" altLang="en-US" sz="20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380968" y="1854572"/>
            <a:ext cx="9036528" cy="4608512"/>
          </a:xfrm>
          <a:prstGeom prst="roundRect">
            <a:avLst>
              <a:gd name="adj" fmla="val 7282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lin ang="16200000" scaled="1"/>
          </a:gradFill>
          <a:ln>
            <a:solidFill>
              <a:schemeClr val="tx2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 dirty="0"/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1496617" y="1638548"/>
            <a:ext cx="2304256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20000"/>
              </a:spcBef>
            </a:pPr>
            <a:endParaRPr lang="en-US" altLang="ko-KR" sz="1200" b="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560512" y="2070596"/>
            <a:ext cx="4248472" cy="4104455"/>
            <a:chOff x="560512" y="1712838"/>
            <a:chExt cx="4248472" cy="4462214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60512" y="1854572"/>
              <a:ext cx="4248472" cy="4320480"/>
            </a:xfrm>
            <a:prstGeom prst="roundRect">
              <a:avLst>
                <a:gd name="adj" fmla="val 7282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tx2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1496616" y="1712838"/>
              <a:ext cx="2304256" cy="28575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400" b="1" kern="1200">
                  <a:solidFill>
                    <a:srgbClr val="FFFFFF"/>
                  </a:solidFill>
                  <a:latin typeface="Arial" pitchFamily="34" charset="0"/>
                  <a:ea typeface="HY견고딕" pitchFamily="18" charset="-127"/>
                  <a:cs typeface="+mn-cs"/>
                </a:defRPr>
              </a:lvl9pPr>
            </a:lstStyle>
            <a:p>
              <a:pPr algn="ctr" defTabSz="1023938">
                <a:defRPr/>
              </a:pPr>
              <a:r>
                <a:rPr lang="en-US" altLang="ko-KR" sz="1200" dirty="0">
                  <a:latin typeface="+mj-lt"/>
                  <a:cs typeface="Arial" pitchFamily="34" charset="0"/>
                </a:rPr>
                <a:t>1979</a:t>
              </a:r>
              <a:r>
                <a:rPr lang="ko-KR" altLang="en-US" sz="1200" dirty="0">
                  <a:latin typeface="+mj-lt"/>
                  <a:cs typeface="Arial" pitchFamily="34" charset="0"/>
                </a:rPr>
                <a:t>년 </a:t>
              </a:r>
              <a:r>
                <a:rPr lang="en-US" altLang="ko-KR" sz="1200" dirty="0">
                  <a:latin typeface="+mj-lt"/>
                  <a:cs typeface="Arial" pitchFamily="34" charset="0"/>
                </a:rPr>
                <a:t>~</a:t>
              </a:r>
              <a:endParaRPr lang="ko-KR" altLang="en-US" sz="1200" dirty="0">
                <a:latin typeface="+mj-lt"/>
                <a:cs typeface="Arial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 bwMode="auto">
            <a:xfrm>
              <a:off x="704528" y="1947687"/>
              <a:ext cx="3960440" cy="37810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1979.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03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 중공업㈜ 수표 특약점 개설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1982.  12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효성피엠㈜ 법인 승격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1983.  02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효성중공업㈜ 펌프전문판매점 지정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1983.  11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효성중공업㈜ 최우수대리점 표창장 수상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1986.  05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효성중공업㈜ 대리점 판매고 </a:t>
              </a: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1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위 수상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1994.  01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영등포 사옥 신축 이전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1996.  10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한국 </a:t>
              </a:r>
              <a:r>
                <a:rPr lang="ko-KR" altLang="en-US" sz="1100" b="1" dirty="0" err="1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그런포스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㈜ 대리점 개점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2012.  11        </a:t>
              </a:r>
              <a:r>
                <a:rPr lang="ko-KR" altLang="en-US" sz="1100" b="1" dirty="0" err="1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효성피엠앤엘리비에터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㈜ 상호 변경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2012.  09       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효성피엠</a:t>
              </a: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주</a:t>
              </a: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) 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상호변경</a:t>
              </a:r>
              <a:endParaRPr lang="en-US" altLang="ko-KR" sz="11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200000"/>
                </a:lnSpc>
                <a:buFont typeface="Arial" pitchFamily="34" charset="0"/>
                <a:buChar char="•"/>
                <a:defRPr/>
              </a:pP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2016~2018     </a:t>
              </a:r>
              <a:r>
                <a:rPr lang="ko-KR" altLang="en-US" sz="1100" b="1" dirty="0" err="1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효성굿스프링스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㈜ 최우수대리점 </a:t>
              </a:r>
              <a:r>
                <a:rPr lang="en-US" altLang="ko-KR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3</a:t>
              </a:r>
              <a:r>
                <a:rPr lang="ko-KR" altLang="en-US" sz="11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년 수상</a:t>
              </a:r>
              <a:endParaRPr lang="en-US" altLang="ko-KR" sz="11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pic>
        <p:nvPicPr>
          <p:cNvPr id="26" name="Picture 2" descr="D:\☆혜진's Design\★효성\10_01 [ PPT ]\PSD\효성 PPT_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214612"/>
            <a:ext cx="4296131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그룹 20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22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23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CE7B1750-1D79-47BB-8393-A4E44C78E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8463" y="1125538"/>
            <a:ext cx="1727200" cy="9128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펌프 </a:t>
            </a:r>
            <a:r>
              <a:rPr lang="ko-KR" altLang="en-US" sz="15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취수장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7410E25D-D43C-485A-9BBB-01967FC6A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8900" y="1125538"/>
            <a:ext cx="1728788" cy="914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펌프 </a:t>
            </a:r>
            <a:r>
              <a:rPr lang="ko-KR" altLang="en-US" sz="15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정수장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15010A45-8C56-4BFA-8967-4A7B94DF6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7463" y="2470150"/>
            <a:ext cx="1871662" cy="914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가압펌프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송수펌프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0FC86E07-4D47-4A96-BEF8-876D294C86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0475" y="3716338"/>
            <a:ext cx="1873250" cy="914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자연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상수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ko-KR" altLang="en-US" sz="15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압을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이용하는 건물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(3~4kgf/</a:t>
            </a:r>
            <a:r>
              <a:rPr lang="ko-KR" altLang="en-US" sz="1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㎠</a:t>
            </a:r>
            <a:r>
              <a:rPr lang="en-US" altLang="ko-KR" sz="1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3052CE62-5B56-47D7-A75B-34E7909F0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5888" y="3716338"/>
            <a:ext cx="1871662" cy="914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자연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상수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ko-KR" altLang="en-US" sz="15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압으로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급수 부족한 건물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03E155AF-FE96-4507-AEE5-8CE4EDBA3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8900" y="4868863"/>
            <a:ext cx="1584325" cy="5762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기계실구성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B4E3ACEE-83A4-45A6-9FD0-F4E3E2455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5894388"/>
            <a:ext cx="1584325" cy="6492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급수펌프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1298F190-D0AB-47E0-AC41-707A94884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5894388"/>
            <a:ext cx="1584325" cy="6492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소방펌프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" name="Text Box 5">
            <a:extLst>
              <a:ext uri="{FF2B5EF4-FFF2-40B4-BE49-F238E27FC236}">
                <a16:creationId xmlns:a16="http://schemas.microsoft.com/office/drawing/2014/main" id="{B556B04F-8353-4269-AE2B-1A62CF4A52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5888" y="5894388"/>
            <a:ext cx="1582737" cy="6492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배수펌프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B5B44341-6EC7-4AE6-A3AC-A588F2F7B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5663" y="5894388"/>
            <a:ext cx="1727200" cy="6492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냉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온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ko-KR" altLang="en-US" sz="15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수순환펌프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0565255A-8FE1-44D0-8B39-42F1A40D1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1650" y="5894388"/>
            <a:ext cx="1584325" cy="6492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기타펌프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D089AA24-9AB8-4A5A-BA35-CE63E9AF6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052513"/>
            <a:ext cx="2136775" cy="1728787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6E717E77-3954-4A52-843C-D4D9A4D167A1}"/>
              </a:ext>
            </a:extLst>
          </p:cNvPr>
          <p:cNvSpPr/>
          <p:nvPr/>
        </p:nvSpPr>
        <p:spPr bwMode="auto">
          <a:xfrm>
            <a:off x="334963" y="2349500"/>
            <a:ext cx="2160587" cy="43180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tIns="10800" bIns="144000" anchor="ctr"/>
          <a:lstStyle/>
          <a:p>
            <a:pPr>
              <a:defRPr/>
            </a:pPr>
            <a:endParaRPr lang="en-US" altLang="ko-KR" sz="1200" dirty="0">
              <a:solidFill>
                <a:schemeClr val="tx1"/>
              </a:solidFill>
              <a:latin typeface="Century Gothic" pitchFamily="34" charset="0"/>
            </a:endParaRPr>
          </a:p>
          <a:p>
            <a:pPr>
              <a:defRPr/>
            </a:pPr>
            <a:r>
              <a:rPr lang="ko-KR" altLang="en-US" sz="1200" dirty="0">
                <a:solidFill>
                  <a:schemeClr val="tx1"/>
                </a:solidFill>
                <a:latin typeface="Century Gothic" pitchFamily="34" charset="0"/>
              </a:rPr>
              <a:t>한강</a:t>
            </a:r>
            <a:r>
              <a:rPr lang="en-US" altLang="ko-KR" sz="1200" dirty="0">
                <a:solidFill>
                  <a:schemeClr val="tx1"/>
                </a:solidFill>
                <a:latin typeface="Century Gothic" pitchFamily="34" charset="0"/>
              </a:rPr>
              <a:t>,</a:t>
            </a:r>
            <a:r>
              <a:rPr lang="ko-KR" altLang="en-US" sz="1200" dirty="0">
                <a:solidFill>
                  <a:schemeClr val="tx1"/>
                </a:solidFill>
                <a:latin typeface="Century Gothic" pitchFamily="34" charset="0"/>
              </a:rPr>
              <a:t>낙 동강</a:t>
            </a:r>
            <a:r>
              <a:rPr lang="en-US" altLang="ko-KR" sz="1200" dirty="0">
                <a:solidFill>
                  <a:schemeClr val="tx1"/>
                </a:solidFill>
                <a:latin typeface="Century Gothic" pitchFamily="34" charset="0"/>
              </a:rPr>
              <a:t>,</a:t>
            </a:r>
            <a:r>
              <a:rPr lang="ko-KR" altLang="en-US" sz="1200" dirty="0">
                <a:solidFill>
                  <a:schemeClr val="tx1"/>
                </a:solidFill>
                <a:latin typeface="Century Gothic" pitchFamily="34" charset="0"/>
              </a:rPr>
              <a:t>영 </a:t>
            </a:r>
            <a:r>
              <a:rPr lang="ko-KR" altLang="en-US" sz="1200" dirty="0" err="1">
                <a:solidFill>
                  <a:schemeClr val="tx1"/>
                </a:solidFill>
                <a:latin typeface="Century Gothic" pitchFamily="34" charset="0"/>
              </a:rPr>
              <a:t>산강</a:t>
            </a:r>
            <a:r>
              <a:rPr lang="en-US" altLang="ko-KR" sz="1200" dirty="0">
                <a:solidFill>
                  <a:schemeClr val="tx1"/>
                </a:solidFill>
                <a:latin typeface="Century Gothic" pitchFamily="34" charset="0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latin typeface="Century Gothic" pitchFamily="34" charset="0"/>
              </a:rPr>
              <a:t>금강 등</a:t>
            </a:r>
            <a:endParaRPr lang="en-US" altLang="ko-KR" sz="1200" dirty="0">
              <a:solidFill>
                <a:schemeClr val="tx1"/>
              </a:solidFill>
              <a:latin typeface="Century Gothic" pitchFamily="34" charset="0"/>
            </a:endParaRPr>
          </a:p>
          <a:p>
            <a:pPr>
              <a:defRPr/>
            </a:pPr>
            <a:r>
              <a:rPr lang="en-US" altLang="ko-KR" sz="1200" dirty="0"/>
              <a:t>               [</a:t>
            </a:r>
            <a:r>
              <a:rPr lang="ko-KR" altLang="en-US" sz="1200" dirty="0" err="1"/>
              <a:t>취수장</a:t>
            </a:r>
            <a:r>
              <a:rPr lang="en-US" altLang="ko-KR" sz="1200" dirty="0"/>
              <a:t>]</a:t>
            </a:r>
            <a:endParaRPr lang="ko-KR" altLang="en-US" sz="1200" dirty="0">
              <a:solidFill>
                <a:schemeClr val="tx1"/>
              </a:solidFill>
              <a:latin typeface="Century Gothic" pitchFamily="34" charset="0"/>
            </a:endParaRPr>
          </a:p>
        </p:txBody>
      </p:sp>
      <p:sp>
        <p:nvSpPr>
          <p:cNvPr id="15" name="아래쪽 화살표 7">
            <a:extLst>
              <a:ext uri="{FF2B5EF4-FFF2-40B4-BE49-F238E27FC236}">
                <a16:creationId xmlns:a16="http://schemas.microsoft.com/office/drawing/2014/main" id="{1CF5C68E-03C0-43E5-8ADC-827D6AF035DC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553494" y="1364457"/>
            <a:ext cx="338137" cy="292100"/>
          </a:xfrm>
          <a:prstGeom prst="downArrow">
            <a:avLst>
              <a:gd name="adj1" fmla="val 50000"/>
              <a:gd name="adj2" fmla="val 53574"/>
            </a:avLst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wrap="none" tIns="10800" bIns="144000" anchor="ctr"/>
          <a:lstStyle>
            <a:lvl1pPr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6" name="아래쪽 화살표 7">
            <a:extLst>
              <a:ext uri="{FF2B5EF4-FFF2-40B4-BE49-F238E27FC236}">
                <a16:creationId xmlns:a16="http://schemas.microsoft.com/office/drawing/2014/main" id="{7CBA02DA-847C-4474-B17D-AE1FE64A92FE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709319" y="1435894"/>
            <a:ext cx="338138" cy="292100"/>
          </a:xfrm>
          <a:prstGeom prst="downArrow">
            <a:avLst>
              <a:gd name="adj1" fmla="val 50000"/>
              <a:gd name="adj2" fmla="val 53574"/>
            </a:avLst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wrap="none" tIns="10800" bIns="144000" anchor="ctr"/>
          <a:lstStyle>
            <a:lvl1pPr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7" name="아래쪽 화살표 7">
            <a:extLst>
              <a:ext uri="{FF2B5EF4-FFF2-40B4-BE49-F238E27FC236}">
                <a16:creationId xmlns:a16="http://schemas.microsoft.com/office/drawing/2014/main" id="{2AFD6A3A-57AF-4C31-A2F2-666C9F648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4375" y="2084388"/>
            <a:ext cx="338138" cy="292100"/>
          </a:xfrm>
          <a:prstGeom prst="downArrow">
            <a:avLst>
              <a:gd name="adj1" fmla="val 50000"/>
              <a:gd name="adj2" fmla="val 53574"/>
            </a:avLst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wrap="none" tIns="10800" bIns="144000" anchor="ctr"/>
          <a:lstStyle>
            <a:lvl1pPr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cxnSp>
        <p:nvCxnSpPr>
          <p:cNvPr id="18" name="꺾인 연결선 40">
            <a:extLst>
              <a:ext uri="{FF2B5EF4-FFF2-40B4-BE49-F238E27FC236}">
                <a16:creationId xmlns:a16="http://schemas.microsoft.com/office/drawing/2014/main" id="{AFA1AC1F-7D42-4174-9A79-D8A11D8534B9}"/>
              </a:ext>
            </a:extLst>
          </p:cNvPr>
          <p:cNvCxnSpPr>
            <a:cxnSpLocks noChangeShapeType="1"/>
            <a:stCxn id="4" idx="2"/>
            <a:endCxn id="5" idx="0"/>
          </p:cNvCxnSpPr>
          <p:nvPr/>
        </p:nvCxnSpPr>
        <p:spPr bwMode="auto">
          <a:xfrm rot="5400000">
            <a:off x="5218906" y="2902744"/>
            <a:ext cx="331788" cy="1295400"/>
          </a:xfrm>
          <a:prstGeom prst="bentConnector3">
            <a:avLst>
              <a:gd name="adj1" fmla="val 50000"/>
            </a:avLst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꺾인 연결선 42">
            <a:extLst>
              <a:ext uri="{FF2B5EF4-FFF2-40B4-BE49-F238E27FC236}">
                <a16:creationId xmlns:a16="http://schemas.microsoft.com/office/drawing/2014/main" id="{2C0681F5-91FE-4BC5-A2C3-C6F9DA73D192}"/>
              </a:ext>
            </a:extLst>
          </p:cNvPr>
          <p:cNvCxnSpPr>
            <a:cxnSpLocks noChangeShapeType="1"/>
            <a:stCxn id="4" idx="2"/>
            <a:endCxn id="6" idx="0"/>
          </p:cNvCxnSpPr>
          <p:nvPr/>
        </p:nvCxnSpPr>
        <p:spPr bwMode="auto">
          <a:xfrm rot="16200000" flipH="1">
            <a:off x="6550819" y="2866231"/>
            <a:ext cx="331788" cy="1368425"/>
          </a:xfrm>
          <a:prstGeom prst="bentConnector3">
            <a:avLst>
              <a:gd name="adj1" fmla="val 50000"/>
            </a:avLst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꺾인 연결선 49">
            <a:extLst>
              <a:ext uri="{FF2B5EF4-FFF2-40B4-BE49-F238E27FC236}">
                <a16:creationId xmlns:a16="http://schemas.microsoft.com/office/drawing/2014/main" id="{4472ABB9-C253-4F8C-B77D-1556972A240C}"/>
              </a:ext>
            </a:extLst>
          </p:cNvPr>
          <p:cNvCxnSpPr>
            <a:cxnSpLocks noChangeShapeType="1"/>
            <a:stCxn id="6" idx="2"/>
            <a:endCxn id="7" idx="0"/>
          </p:cNvCxnSpPr>
          <p:nvPr/>
        </p:nvCxnSpPr>
        <p:spPr bwMode="auto">
          <a:xfrm rot="5400000">
            <a:off x="6561931" y="4029870"/>
            <a:ext cx="238125" cy="1439862"/>
          </a:xfrm>
          <a:prstGeom prst="bentConnector3">
            <a:avLst>
              <a:gd name="adj1" fmla="val 50000"/>
            </a:avLst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Shape 51">
            <a:extLst>
              <a:ext uri="{FF2B5EF4-FFF2-40B4-BE49-F238E27FC236}">
                <a16:creationId xmlns:a16="http://schemas.microsoft.com/office/drawing/2014/main" id="{0A3D8937-6F99-438F-B0ED-99FD94B26E19}"/>
              </a:ext>
            </a:extLst>
          </p:cNvPr>
          <p:cNvCxnSpPr>
            <a:cxnSpLocks noChangeShapeType="1"/>
            <a:endCxn id="8" idx="0"/>
          </p:cNvCxnSpPr>
          <p:nvPr/>
        </p:nvCxnSpPr>
        <p:spPr bwMode="auto">
          <a:xfrm rot="10800000" flipV="1">
            <a:off x="2073275" y="5751513"/>
            <a:ext cx="3743325" cy="142875"/>
          </a:xfrm>
          <a:prstGeom prst="bentConnector2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Shape 53">
            <a:extLst>
              <a:ext uri="{FF2B5EF4-FFF2-40B4-BE49-F238E27FC236}">
                <a16:creationId xmlns:a16="http://schemas.microsoft.com/office/drawing/2014/main" id="{D70391FF-F43E-4428-8218-57DEA5396060}"/>
              </a:ext>
            </a:extLst>
          </p:cNvPr>
          <p:cNvCxnSpPr>
            <a:cxnSpLocks noChangeShapeType="1"/>
            <a:endCxn id="9" idx="0"/>
          </p:cNvCxnSpPr>
          <p:nvPr/>
        </p:nvCxnSpPr>
        <p:spPr bwMode="auto">
          <a:xfrm rot="10800000" flipV="1">
            <a:off x="3800475" y="5751513"/>
            <a:ext cx="2016125" cy="142875"/>
          </a:xfrm>
          <a:prstGeom prst="bentConnector2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Shape 55">
            <a:extLst>
              <a:ext uri="{FF2B5EF4-FFF2-40B4-BE49-F238E27FC236}">
                <a16:creationId xmlns:a16="http://schemas.microsoft.com/office/drawing/2014/main" id="{EE7FC3CD-630B-464D-AD76-3ABC35A337D7}"/>
              </a:ext>
            </a:extLst>
          </p:cNvPr>
          <p:cNvCxnSpPr>
            <a:cxnSpLocks noChangeShapeType="1"/>
            <a:endCxn id="11" idx="0"/>
          </p:cNvCxnSpPr>
          <p:nvPr/>
        </p:nvCxnSpPr>
        <p:spPr bwMode="auto">
          <a:xfrm rot="10800000" flipV="1">
            <a:off x="5529263" y="5751513"/>
            <a:ext cx="287337" cy="142875"/>
          </a:xfrm>
          <a:prstGeom prst="bentConnector2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Shape 57">
            <a:extLst>
              <a:ext uri="{FF2B5EF4-FFF2-40B4-BE49-F238E27FC236}">
                <a16:creationId xmlns:a16="http://schemas.microsoft.com/office/drawing/2014/main" id="{EC261544-CE17-4C56-9857-17A9C840E871}"/>
              </a:ext>
            </a:extLst>
          </p:cNvPr>
          <p:cNvCxnSpPr>
            <a:cxnSpLocks noChangeShapeType="1"/>
            <a:endCxn id="10" idx="0"/>
          </p:cNvCxnSpPr>
          <p:nvPr/>
        </p:nvCxnSpPr>
        <p:spPr bwMode="auto">
          <a:xfrm>
            <a:off x="5816600" y="5751513"/>
            <a:ext cx="1439863" cy="142875"/>
          </a:xfrm>
          <a:prstGeom prst="bentConnector2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Shape 59">
            <a:extLst>
              <a:ext uri="{FF2B5EF4-FFF2-40B4-BE49-F238E27FC236}">
                <a16:creationId xmlns:a16="http://schemas.microsoft.com/office/drawing/2014/main" id="{07CCA99B-A8DE-41DD-A639-AB316A621DC7}"/>
              </a:ext>
            </a:extLst>
          </p:cNvPr>
          <p:cNvCxnSpPr>
            <a:cxnSpLocks noChangeShapeType="1"/>
            <a:endCxn id="12" idx="0"/>
          </p:cNvCxnSpPr>
          <p:nvPr/>
        </p:nvCxnSpPr>
        <p:spPr bwMode="auto">
          <a:xfrm>
            <a:off x="5816600" y="5751513"/>
            <a:ext cx="3097213" cy="142875"/>
          </a:xfrm>
          <a:prstGeom prst="bentConnector2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" name="아래쪽 화살표 7">
            <a:extLst>
              <a:ext uri="{FF2B5EF4-FFF2-40B4-BE49-F238E27FC236}">
                <a16:creationId xmlns:a16="http://schemas.microsoft.com/office/drawing/2014/main" id="{94FA7AA7-3C41-4777-BB0B-A9382AD089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91188" y="5481638"/>
            <a:ext cx="338137" cy="215900"/>
          </a:xfrm>
          <a:prstGeom prst="downArrow">
            <a:avLst>
              <a:gd name="adj1" fmla="val 50000"/>
              <a:gd name="adj2" fmla="val 53574"/>
            </a:avLst>
          </a:prstGeom>
          <a:solidFill>
            <a:srgbClr val="FF0000"/>
          </a:solidFill>
          <a:ln w="9525" algn="ctr">
            <a:solidFill>
              <a:srgbClr val="FF0000"/>
            </a:solidFill>
            <a:round/>
            <a:headEnd/>
            <a:tailEnd/>
          </a:ln>
        </p:spPr>
        <p:txBody>
          <a:bodyPr wrap="none" tIns="10800" bIns="144000" anchor="ctr"/>
          <a:lstStyle>
            <a:lvl1pPr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Century Gothic" panose="020B0502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27" name="Text Box 5">
            <a:extLst>
              <a:ext uri="{FF2B5EF4-FFF2-40B4-BE49-F238E27FC236}">
                <a16:creationId xmlns:a16="http://schemas.microsoft.com/office/drawing/2014/main" id="{2D87F8C8-FA5A-41E0-8E2B-2B37452A2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9888" y="3716338"/>
            <a:ext cx="1873250" cy="914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지하수사용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[</a:t>
            </a: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단상 </a:t>
            </a:r>
            <a:r>
              <a:rPr lang="ko-KR" altLang="en-US" sz="15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자흡식펌프</a:t>
            </a:r>
            <a:r>
              <a:rPr lang="en-US" altLang="ko-KR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]</a:t>
            </a:r>
          </a:p>
        </p:txBody>
      </p:sp>
      <p:sp>
        <p:nvSpPr>
          <p:cNvPr id="28" name="Text Box 5">
            <a:extLst>
              <a:ext uri="{FF2B5EF4-FFF2-40B4-BE49-F238E27FC236}">
                <a16:creationId xmlns:a16="http://schemas.microsoft.com/office/drawing/2014/main" id="{A67977ED-389D-44FE-B997-AA24EE9F9F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0563" y="2708275"/>
            <a:ext cx="1873250" cy="4651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격오지</a:t>
            </a:r>
            <a:r>
              <a:rPr lang="ko-KR" altLang="en-US" sz="1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상수압부족지역</a:t>
            </a:r>
            <a:r>
              <a:rPr lang="en-US" altLang="ko-KR" sz="1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(BOOSTER 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가압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62B29D5-432F-4C5F-ABDB-D804CE79D368}"/>
              </a:ext>
            </a:extLst>
          </p:cNvPr>
          <p:cNvSpPr txBox="1"/>
          <p:nvPr/>
        </p:nvSpPr>
        <p:spPr>
          <a:xfrm>
            <a:off x="291680" y="148942"/>
            <a:ext cx="66775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4.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물이 사용되는 상수도 계통도</a:t>
            </a:r>
          </a:p>
        </p:txBody>
      </p:sp>
    </p:spTree>
    <p:extLst>
      <p:ext uri="{BB962C8B-B14F-4D97-AF65-F5344CB8AC3E}">
        <p14:creationId xmlns:p14="http://schemas.microsoft.com/office/powerpoint/2010/main" val="661912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EF1EE11-A6AC-43AE-B753-774560402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495" y="990476"/>
            <a:ext cx="9124302" cy="53285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0C149F-B888-4D49-A085-4CCDF54D005A}"/>
              </a:ext>
            </a:extLst>
          </p:cNvPr>
          <p:cNvSpPr txBox="1"/>
          <p:nvPr/>
        </p:nvSpPr>
        <p:spPr>
          <a:xfrm>
            <a:off x="291679" y="148942"/>
            <a:ext cx="924911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4.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물이 사용되는 상수도 계통도 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일반 기계실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endParaRPr lang="ko-KR" altLang="en-US" sz="32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6295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7FBF5C29-EAEC-46FF-890C-EA137D567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9714" y="1323826"/>
            <a:ext cx="1296988" cy="5032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발전소</a:t>
            </a:r>
            <a:endParaRPr lang="en-US" altLang="ko-KR" sz="15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BD122AEA-1E6F-4E5E-9332-E41B3B344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5352" y="1034901"/>
            <a:ext cx="2232025" cy="5048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원자력</a:t>
            </a:r>
            <a:r>
              <a:rPr lang="en-US" altLang="ko-KR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ko-KR" altLang="en-US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수력</a:t>
            </a:r>
            <a:r>
              <a:rPr lang="en-US" altLang="ko-KR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ko-KR" altLang="en-US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화력</a:t>
            </a:r>
            <a:endParaRPr lang="en-US" altLang="ko-KR" sz="15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C64783D9-D8BC-47CE-9CC8-947A2530D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1036489"/>
            <a:ext cx="1944688" cy="5032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한수원</a:t>
            </a:r>
            <a:endParaRPr lang="en-US" altLang="ko-KR" sz="12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7B9301A2-D993-4BBB-9AF0-9BAB54F1E9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1611164"/>
            <a:ext cx="1944688" cy="5048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민자</a:t>
            </a:r>
            <a:endParaRPr lang="en-US" altLang="ko-KR" sz="12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en-US" altLang="ko-KR" sz="1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복합발전</a:t>
            </a:r>
            <a:r>
              <a:rPr lang="en-US" altLang="ko-KR" sz="1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8E2649AC-CD9B-4F32-8A87-97497C1984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9714" y="2881164"/>
            <a:ext cx="1296988" cy="5762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민수시장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3BD452A5-8F45-43DD-884B-E04F6B6F03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2376339"/>
            <a:ext cx="1944688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플랜트</a:t>
            </a:r>
            <a:endParaRPr lang="en-US" altLang="ko-KR" sz="12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E4BE4971-17EA-40AB-A0BF-39104D660E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2790676"/>
            <a:ext cx="1944688" cy="3603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정유</a:t>
            </a:r>
            <a:endParaRPr lang="en-US" altLang="ko-KR" sz="12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" name="Text Box 5">
            <a:extLst>
              <a:ext uri="{FF2B5EF4-FFF2-40B4-BE49-F238E27FC236}">
                <a16:creationId xmlns:a16="http://schemas.microsoft.com/office/drawing/2014/main" id="{B05199FB-8D73-48AC-9240-F5809A51F8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3214539"/>
            <a:ext cx="1944688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전자</a:t>
            </a:r>
            <a:r>
              <a:rPr lang="en-US" altLang="ko-KR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자동차</a:t>
            </a:r>
            <a:endParaRPr lang="en-US" altLang="ko-KR" sz="12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43E7B48C-7B4F-4484-8B42-07CB0F431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9714" y="4276576"/>
            <a:ext cx="1296988" cy="5762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99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관수시장</a:t>
            </a:r>
            <a:endParaRPr lang="en-US" altLang="ko-KR" sz="1500" dirty="0">
              <a:solidFill>
                <a:srgbClr val="99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92ED1708-1207-4B99-919A-ADEBB6746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4132114"/>
            <a:ext cx="1944688" cy="5032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99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KEPCO, LH, </a:t>
            </a:r>
            <a:r>
              <a:rPr lang="ko-KR" altLang="en-US" sz="1000" dirty="0">
                <a:solidFill>
                  <a:srgbClr val="99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공공조달</a:t>
            </a:r>
            <a:endParaRPr lang="en-US" altLang="ko-KR" sz="1000" dirty="0">
              <a:solidFill>
                <a:srgbClr val="99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" name="Text Box 5">
            <a:extLst>
              <a:ext uri="{FF2B5EF4-FFF2-40B4-BE49-F238E27FC236}">
                <a16:creationId xmlns:a16="http://schemas.microsoft.com/office/drawing/2014/main" id="{CAB4245F-6FB4-4C14-A45D-864F3B7C4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4708376"/>
            <a:ext cx="1944688" cy="3603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99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나라장터</a:t>
            </a:r>
            <a:r>
              <a:rPr lang="en-US" altLang="ko-KR" sz="1200" dirty="0">
                <a:solidFill>
                  <a:srgbClr val="99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lang="ko-KR" altLang="en-US" sz="1200" dirty="0">
                <a:solidFill>
                  <a:srgbClr val="99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종합쇼핑몰</a:t>
            </a:r>
            <a:endParaRPr lang="en-US" altLang="ko-KR" sz="1200" dirty="0">
              <a:solidFill>
                <a:srgbClr val="9900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635D944E-32DD-4814-9D0D-7B5041C6B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9714" y="5643414"/>
            <a:ext cx="1296988" cy="5048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범용시장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6B3ECCA8-81E0-4332-B3F6-86671E057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5356076"/>
            <a:ext cx="1944688" cy="5048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en-US" altLang="ko-KR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APT,</a:t>
            </a: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주상복합</a:t>
            </a:r>
            <a:r>
              <a:rPr lang="en-US" altLang="ko-KR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운동장 등 생활근접시설</a:t>
            </a:r>
            <a:endParaRPr lang="en-US" altLang="ko-KR" sz="12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2C3017CC-DD37-44D7-8F7C-9DA3398B36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327" y="5419576"/>
            <a:ext cx="1944687" cy="5032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00000"/>
              </a:lnSpc>
              <a:spcBef>
                <a:spcPct val="50000"/>
              </a:spcBef>
              <a:defRPr/>
            </a:pPr>
            <a:r>
              <a:rPr lang="ko-KR" altLang="en-US" sz="15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생활용 시장</a:t>
            </a:r>
            <a:endParaRPr lang="en-US" altLang="ko-KR" sz="15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" name="Text Box 5">
            <a:extLst>
              <a:ext uri="{FF2B5EF4-FFF2-40B4-BE49-F238E27FC236}">
                <a16:creationId xmlns:a16="http://schemas.microsoft.com/office/drawing/2014/main" id="{2DF7B5F5-FC45-4AEA-89EB-BD4776C5BB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327" y="5959326"/>
            <a:ext cx="1944687" cy="4683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가정</a:t>
            </a:r>
            <a:r>
              <a:rPr lang="en-US" altLang="ko-KR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단상펌프</a:t>
            </a:r>
            <a:r>
              <a:rPr lang="en-US" altLang="ko-KR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B9CEAECA-9050-43BB-AD58-BD3CC1C7C6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5352" y="1603226"/>
            <a:ext cx="2232025" cy="5032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en-US" altLang="ko-KR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LG</a:t>
            </a:r>
            <a:r>
              <a:rPr lang="ko-KR" altLang="en-US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복합발전</a:t>
            </a:r>
            <a:r>
              <a:rPr lang="en-US" altLang="ko-KR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(GS</a:t>
            </a:r>
            <a:r>
              <a:rPr lang="ko-KR" altLang="en-US" sz="15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파워텍</a:t>
            </a:r>
            <a:r>
              <a:rPr lang="en-US" altLang="ko-KR" sz="15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sp>
        <p:nvSpPr>
          <p:cNvPr id="18" name="Text Box 5">
            <a:extLst>
              <a:ext uri="{FF2B5EF4-FFF2-40B4-BE49-F238E27FC236}">
                <a16:creationId xmlns:a16="http://schemas.microsoft.com/office/drawing/2014/main" id="{9A1D8D16-0993-4566-84A8-8355336BEE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3627289"/>
            <a:ext cx="1944688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2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지역난방공사  外</a:t>
            </a:r>
            <a:endParaRPr lang="en-US" altLang="ko-KR" sz="12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" name="Text Box 5">
            <a:extLst>
              <a:ext uri="{FF2B5EF4-FFF2-40B4-BE49-F238E27FC236}">
                <a16:creationId xmlns:a16="http://schemas.microsoft.com/office/drawing/2014/main" id="{C4D0C31F-341C-4EA9-A553-DEFC19D53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8864" y="5932339"/>
            <a:ext cx="1944688" cy="5032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기계장치산업  外</a:t>
            </a:r>
            <a:endParaRPr lang="en-US" altLang="ko-KR" sz="1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110000"/>
              </a:lnSpc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보일러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열교환기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</a:t>
            </a: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냉동기외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cxnSp>
        <p:nvCxnSpPr>
          <p:cNvPr id="20" name="꺾인 연결선 82">
            <a:extLst>
              <a:ext uri="{FF2B5EF4-FFF2-40B4-BE49-F238E27FC236}">
                <a16:creationId xmlns:a16="http://schemas.microsoft.com/office/drawing/2014/main" id="{2EDF8C94-340A-4B5F-AC06-676E0E0B38C8}"/>
              </a:ext>
            </a:extLst>
          </p:cNvPr>
          <p:cNvCxnSpPr>
            <a:cxnSpLocks noChangeShapeType="1"/>
            <a:stCxn id="2" idx="3"/>
            <a:endCxn id="4" idx="1"/>
          </p:cNvCxnSpPr>
          <p:nvPr/>
        </p:nvCxnSpPr>
        <p:spPr bwMode="auto">
          <a:xfrm flipV="1">
            <a:off x="2936702" y="1287314"/>
            <a:ext cx="792162" cy="288925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꺾인 연결선 84">
            <a:extLst>
              <a:ext uri="{FF2B5EF4-FFF2-40B4-BE49-F238E27FC236}">
                <a16:creationId xmlns:a16="http://schemas.microsoft.com/office/drawing/2014/main" id="{1AA0E695-FD42-417E-B83B-08390D272E32}"/>
              </a:ext>
            </a:extLst>
          </p:cNvPr>
          <p:cNvCxnSpPr>
            <a:cxnSpLocks noChangeShapeType="1"/>
            <a:stCxn id="2" idx="3"/>
            <a:endCxn id="5" idx="1"/>
          </p:cNvCxnSpPr>
          <p:nvPr/>
        </p:nvCxnSpPr>
        <p:spPr bwMode="auto">
          <a:xfrm>
            <a:off x="2936702" y="1576239"/>
            <a:ext cx="792162" cy="287337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꺾인 연결선 86">
            <a:extLst>
              <a:ext uri="{FF2B5EF4-FFF2-40B4-BE49-F238E27FC236}">
                <a16:creationId xmlns:a16="http://schemas.microsoft.com/office/drawing/2014/main" id="{7EBDE0E5-0A9C-4926-AC91-8B8961A5A4DB}"/>
              </a:ext>
            </a:extLst>
          </p:cNvPr>
          <p:cNvCxnSpPr>
            <a:cxnSpLocks noChangeShapeType="1"/>
            <a:stCxn id="6" idx="3"/>
            <a:endCxn id="7" idx="1"/>
          </p:cNvCxnSpPr>
          <p:nvPr/>
        </p:nvCxnSpPr>
        <p:spPr bwMode="auto">
          <a:xfrm flipV="1">
            <a:off x="2936702" y="2557314"/>
            <a:ext cx="792162" cy="611187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꺾인 연결선 90">
            <a:extLst>
              <a:ext uri="{FF2B5EF4-FFF2-40B4-BE49-F238E27FC236}">
                <a16:creationId xmlns:a16="http://schemas.microsoft.com/office/drawing/2014/main" id="{BABFD561-A76A-4D27-94D7-CF0E6B7F6D00}"/>
              </a:ext>
            </a:extLst>
          </p:cNvPr>
          <p:cNvCxnSpPr>
            <a:cxnSpLocks noChangeShapeType="1"/>
            <a:stCxn id="6" idx="3"/>
            <a:endCxn id="8" idx="1"/>
          </p:cNvCxnSpPr>
          <p:nvPr/>
        </p:nvCxnSpPr>
        <p:spPr bwMode="auto">
          <a:xfrm flipV="1">
            <a:off x="2936702" y="2971651"/>
            <a:ext cx="792162" cy="196850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꺾인 연결선 92">
            <a:extLst>
              <a:ext uri="{FF2B5EF4-FFF2-40B4-BE49-F238E27FC236}">
                <a16:creationId xmlns:a16="http://schemas.microsoft.com/office/drawing/2014/main" id="{368C0252-7162-45C6-981E-B632FA33A7E8}"/>
              </a:ext>
            </a:extLst>
          </p:cNvPr>
          <p:cNvCxnSpPr>
            <a:cxnSpLocks noChangeShapeType="1"/>
            <a:stCxn id="6" idx="3"/>
            <a:endCxn id="9" idx="1"/>
          </p:cNvCxnSpPr>
          <p:nvPr/>
        </p:nvCxnSpPr>
        <p:spPr bwMode="auto">
          <a:xfrm>
            <a:off x="2936702" y="3168501"/>
            <a:ext cx="792162" cy="225425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꺾인 연결선 94">
            <a:extLst>
              <a:ext uri="{FF2B5EF4-FFF2-40B4-BE49-F238E27FC236}">
                <a16:creationId xmlns:a16="http://schemas.microsoft.com/office/drawing/2014/main" id="{3FF26BA0-4885-4D6F-A650-8998CBA1FCB6}"/>
              </a:ext>
            </a:extLst>
          </p:cNvPr>
          <p:cNvCxnSpPr>
            <a:cxnSpLocks noChangeShapeType="1"/>
            <a:stCxn id="6" idx="3"/>
            <a:endCxn id="18" idx="1"/>
          </p:cNvCxnSpPr>
          <p:nvPr/>
        </p:nvCxnSpPr>
        <p:spPr bwMode="auto">
          <a:xfrm>
            <a:off x="2936702" y="3168501"/>
            <a:ext cx="792162" cy="639763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꺾인 연결선 96">
            <a:extLst>
              <a:ext uri="{FF2B5EF4-FFF2-40B4-BE49-F238E27FC236}">
                <a16:creationId xmlns:a16="http://schemas.microsoft.com/office/drawing/2014/main" id="{3801A440-A2D8-4D64-993E-4F97EC3E9FA5}"/>
              </a:ext>
            </a:extLst>
          </p:cNvPr>
          <p:cNvCxnSpPr>
            <a:cxnSpLocks noChangeShapeType="1"/>
            <a:stCxn id="10" idx="3"/>
            <a:endCxn id="11" idx="1"/>
          </p:cNvCxnSpPr>
          <p:nvPr/>
        </p:nvCxnSpPr>
        <p:spPr bwMode="auto">
          <a:xfrm flipV="1">
            <a:off x="2936702" y="4384526"/>
            <a:ext cx="792162" cy="179388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꺾인 연결선 98">
            <a:extLst>
              <a:ext uri="{FF2B5EF4-FFF2-40B4-BE49-F238E27FC236}">
                <a16:creationId xmlns:a16="http://schemas.microsoft.com/office/drawing/2014/main" id="{FBE30BDA-20B0-41E5-9D5C-1B2DA81276DC}"/>
              </a:ext>
            </a:extLst>
          </p:cNvPr>
          <p:cNvCxnSpPr>
            <a:cxnSpLocks noChangeShapeType="1"/>
            <a:stCxn id="10" idx="3"/>
            <a:endCxn id="12" idx="1"/>
          </p:cNvCxnSpPr>
          <p:nvPr/>
        </p:nvCxnSpPr>
        <p:spPr bwMode="auto">
          <a:xfrm>
            <a:off x="2936702" y="4563914"/>
            <a:ext cx="792162" cy="323850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꺾인 연결선 100">
            <a:extLst>
              <a:ext uri="{FF2B5EF4-FFF2-40B4-BE49-F238E27FC236}">
                <a16:creationId xmlns:a16="http://schemas.microsoft.com/office/drawing/2014/main" id="{06A20605-0CAB-4FC6-BADA-141AA3BC8027}"/>
              </a:ext>
            </a:extLst>
          </p:cNvPr>
          <p:cNvCxnSpPr>
            <a:cxnSpLocks noChangeShapeType="1"/>
            <a:stCxn id="13" idx="3"/>
            <a:endCxn id="14" idx="1"/>
          </p:cNvCxnSpPr>
          <p:nvPr/>
        </p:nvCxnSpPr>
        <p:spPr bwMode="auto">
          <a:xfrm flipV="1">
            <a:off x="2936702" y="5608489"/>
            <a:ext cx="792162" cy="287337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꺾인 연결선 102">
            <a:extLst>
              <a:ext uri="{FF2B5EF4-FFF2-40B4-BE49-F238E27FC236}">
                <a16:creationId xmlns:a16="http://schemas.microsoft.com/office/drawing/2014/main" id="{07B5D27E-393C-4ACD-A8A3-BCD0DED422B3}"/>
              </a:ext>
            </a:extLst>
          </p:cNvPr>
          <p:cNvCxnSpPr>
            <a:cxnSpLocks noChangeShapeType="1"/>
            <a:stCxn id="13" idx="3"/>
            <a:endCxn id="19" idx="1"/>
          </p:cNvCxnSpPr>
          <p:nvPr/>
        </p:nvCxnSpPr>
        <p:spPr bwMode="auto">
          <a:xfrm>
            <a:off x="2936702" y="5895826"/>
            <a:ext cx="792162" cy="288925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꺾인 연결선 104">
            <a:extLst>
              <a:ext uri="{FF2B5EF4-FFF2-40B4-BE49-F238E27FC236}">
                <a16:creationId xmlns:a16="http://schemas.microsoft.com/office/drawing/2014/main" id="{4937E49D-5355-4F71-9C67-3EA6AA5BBDB0}"/>
              </a:ext>
            </a:extLst>
          </p:cNvPr>
          <p:cNvCxnSpPr>
            <a:cxnSpLocks noChangeShapeType="1"/>
            <a:stCxn id="4" idx="3"/>
            <a:endCxn id="3" idx="1"/>
          </p:cNvCxnSpPr>
          <p:nvPr/>
        </p:nvCxnSpPr>
        <p:spPr bwMode="auto">
          <a:xfrm flipV="1">
            <a:off x="5673552" y="1287314"/>
            <a:ext cx="431800" cy="1587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꺾인 연결선 108">
            <a:extLst>
              <a:ext uri="{FF2B5EF4-FFF2-40B4-BE49-F238E27FC236}">
                <a16:creationId xmlns:a16="http://schemas.microsoft.com/office/drawing/2014/main" id="{0A108952-76B2-445E-8CA0-DDF2ACE3864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673552" y="1827064"/>
            <a:ext cx="431800" cy="1587"/>
          </a:xfrm>
          <a:prstGeom prst="bentConnector3">
            <a:avLst>
              <a:gd name="adj1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FFC11DF-B333-4ADE-B154-4AC61D95BF29}"/>
              </a:ext>
            </a:extLst>
          </p:cNvPr>
          <p:cNvSpPr txBox="1"/>
          <p:nvPr/>
        </p:nvSpPr>
        <p:spPr>
          <a:xfrm>
            <a:off x="291680" y="148942"/>
            <a:ext cx="66775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5.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펌프 시장의 구분 및 계통도</a:t>
            </a:r>
          </a:p>
        </p:txBody>
      </p:sp>
    </p:spTree>
    <p:extLst>
      <p:ext uri="{BB962C8B-B14F-4D97-AF65-F5344CB8AC3E}">
        <p14:creationId xmlns:p14="http://schemas.microsoft.com/office/powerpoint/2010/main" val="2541985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FA4E39-225B-4B26-A21C-4F0F2D06BDB6}"/>
              </a:ext>
            </a:extLst>
          </p:cNvPr>
          <p:cNvSpPr txBox="1"/>
          <p:nvPr/>
        </p:nvSpPr>
        <p:spPr>
          <a:xfrm>
            <a:off x="291680" y="148942"/>
            <a:ext cx="502136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6.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소 개 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일반 현장 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</a:t>
            </a:r>
          </a:p>
        </p:txBody>
      </p:sp>
      <p:pic>
        <p:nvPicPr>
          <p:cNvPr id="5" name="그림 4" descr="IMG_9683(수정_완료_마지막입니다!!).jpg">
            <a:extLst>
              <a:ext uri="{FF2B5EF4-FFF2-40B4-BE49-F238E27FC236}">
                <a16:creationId xmlns:a16="http://schemas.microsoft.com/office/drawing/2014/main" id="{8669ED01-5131-4EC9-B796-43EC4FB903C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10270" t="2861" r="6903" b="3983"/>
          <a:stretch>
            <a:fillRect/>
          </a:stretch>
        </p:blipFill>
        <p:spPr>
          <a:xfrm>
            <a:off x="273976" y="1206502"/>
            <a:ext cx="2637070" cy="194363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4E1E5B9-7B73-4E59-B888-F9D74CA7B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68" y="3986804"/>
            <a:ext cx="2620853" cy="1745303"/>
          </a:xfrm>
          <a:prstGeom prst="rect">
            <a:avLst/>
          </a:prstGeom>
        </p:spPr>
      </p:pic>
      <p:pic>
        <p:nvPicPr>
          <p:cNvPr id="8" name="_x73399392" descr="EMB00000b340ea6">
            <a:extLst>
              <a:ext uri="{FF2B5EF4-FFF2-40B4-BE49-F238E27FC236}">
                <a16:creationId xmlns:a16="http://schemas.microsoft.com/office/drawing/2014/main" id="{6F7F9391-44BB-4596-AAE1-0D46E5336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b="10839"/>
          <a:stretch>
            <a:fillRect/>
          </a:stretch>
        </p:blipFill>
        <p:spPr bwMode="auto">
          <a:xfrm>
            <a:off x="5851446" y="3981589"/>
            <a:ext cx="2517067" cy="1745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그림 22" descr="iLP 1.jpg">
            <a:extLst>
              <a:ext uri="{FF2B5EF4-FFF2-40B4-BE49-F238E27FC236}">
                <a16:creationId xmlns:a16="http://schemas.microsoft.com/office/drawing/2014/main" id="{EDCFD17A-4102-4FD5-850E-946ED506EBB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1616" y="1206500"/>
            <a:ext cx="2499619" cy="1943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37B0B3B-D5EA-478F-BC14-8D24B35EFA4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423" r="15289"/>
          <a:stretch/>
        </p:blipFill>
        <p:spPr>
          <a:xfrm>
            <a:off x="8583203" y="1206500"/>
            <a:ext cx="1030027" cy="419390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7D9A026-D38A-498A-A731-68D63F1870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9647" y="3986805"/>
            <a:ext cx="2499619" cy="1745302"/>
          </a:xfrm>
          <a:prstGeom prst="rect">
            <a:avLst/>
          </a:prstGeom>
        </p:spPr>
      </p:pic>
      <p:pic>
        <p:nvPicPr>
          <p:cNvPr id="13" name="Picture 20" descr="배수펌프">
            <a:extLst>
              <a:ext uri="{FF2B5EF4-FFF2-40B4-BE49-F238E27FC236}">
                <a16:creationId xmlns:a16="http://schemas.microsoft.com/office/drawing/2014/main" id="{983E8714-BC77-42CB-8DEC-15C1A367D456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71807" y="1206500"/>
            <a:ext cx="2499619" cy="1942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 Box 5">
            <a:extLst>
              <a:ext uri="{FF2B5EF4-FFF2-40B4-BE49-F238E27FC236}">
                <a16:creationId xmlns:a16="http://schemas.microsoft.com/office/drawing/2014/main" id="{608BF6C2-5C8F-4473-B7C9-2520893495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479" y="3149135"/>
            <a:ext cx="263706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부스터 펌프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(Booster Pump)</a:t>
            </a:r>
          </a:p>
        </p:txBody>
      </p:sp>
      <p:sp>
        <p:nvSpPr>
          <p:cNvPr id="24" name="Text Box 5">
            <a:extLst>
              <a:ext uri="{FF2B5EF4-FFF2-40B4-BE49-F238E27FC236}">
                <a16:creationId xmlns:a16="http://schemas.microsoft.com/office/drawing/2014/main" id="{E4DC99A7-3354-4196-80D9-5E74BFD4C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616" y="3149135"/>
            <a:ext cx="249961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인라인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(ILP)</a:t>
            </a:r>
          </a:p>
        </p:txBody>
      </p:sp>
      <p:sp>
        <p:nvSpPr>
          <p:cNvPr id="26" name="Text Box 5">
            <a:extLst>
              <a:ext uri="{FF2B5EF4-FFF2-40B4-BE49-F238E27FC236}">
                <a16:creationId xmlns:a16="http://schemas.microsoft.com/office/drawing/2014/main" id="{AF107867-BB2D-44D9-93F6-5670CAA98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1806" y="3149135"/>
            <a:ext cx="249961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수중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배수펌프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(HSE, HSO)</a:t>
            </a:r>
          </a:p>
        </p:txBody>
      </p:sp>
      <p:sp>
        <p:nvSpPr>
          <p:cNvPr id="28" name="Text Box 5">
            <a:extLst>
              <a:ext uri="{FF2B5EF4-FFF2-40B4-BE49-F238E27FC236}">
                <a16:creationId xmlns:a16="http://schemas.microsoft.com/office/drawing/2014/main" id="{86509717-B16A-4CA6-9D85-699F8F88DA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398" y="5728413"/>
            <a:ext cx="263706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횡형 다단터빈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(HTM)</a:t>
            </a:r>
          </a:p>
        </p:txBody>
      </p:sp>
      <p:sp>
        <p:nvSpPr>
          <p:cNvPr id="32" name="Text Box 5">
            <a:extLst>
              <a:ext uri="{FF2B5EF4-FFF2-40B4-BE49-F238E27FC236}">
                <a16:creationId xmlns:a16="http://schemas.microsoft.com/office/drawing/2014/main" id="{FC4F4674-3D3D-43EB-980D-55D0B74613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9244" y="5726891"/>
            <a:ext cx="249961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편흡입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볼류트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(HES)</a:t>
            </a:r>
          </a:p>
        </p:txBody>
      </p:sp>
      <p:sp>
        <p:nvSpPr>
          <p:cNvPr id="34" name="Text Box 5">
            <a:extLst>
              <a:ext uri="{FF2B5EF4-FFF2-40B4-BE49-F238E27FC236}">
                <a16:creationId xmlns:a16="http://schemas.microsoft.com/office/drawing/2014/main" id="{2E60B6F9-4D38-4285-9FDB-249134154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1806" y="5742681"/>
            <a:ext cx="249961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입형 다단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(EVMS)</a:t>
            </a:r>
          </a:p>
        </p:txBody>
      </p:sp>
      <p:sp>
        <p:nvSpPr>
          <p:cNvPr id="36" name="Text Box 5">
            <a:extLst>
              <a:ext uri="{FF2B5EF4-FFF2-40B4-BE49-F238E27FC236}">
                <a16:creationId xmlns:a16="http://schemas.microsoft.com/office/drawing/2014/main" id="{381065D0-6861-4595-84FD-74044E907E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3203" y="5416191"/>
            <a:ext cx="1069487" cy="68685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입형 다단 </a:t>
            </a:r>
            <a:endParaRPr lang="en-US" altLang="ko-KR" sz="1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터빈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펌프 </a:t>
            </a:r>
            <a:endParaRPr lang="en-US" altLang="ko-KR" sz="1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(VM)</a:t>
            </a:r>
          </a:p>
        </p:txBody>
      </p:sp>
    </p:spTree>
    <p:extLst>
      <p:ext uri="{BB962C8B-B14F-4D97-AF65-F5344CB8AC3E}">
        <p14:creationId xmlns:p14="http://schemas.microsoft.com/office/powerpoint/2010/main" val="2008807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92475B1-711E-4A0F-BC8E-D3834205B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266" y="990476"/>
            <a:ext cx="9177468" cy="51623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824567-6227-497F-8E7A-7D208D654DCB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7.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일반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236082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57CC640-F091-4F20-BFE2-A2E14E0492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0" y="846460"/>
            <a:ext cx="6489172" cy="365015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3485679-333B-4733-A2EA-11604831F7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912" y="3222724"/>
            <a:ext cx="5472608" cy="30783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27FADB-B671-4577-AE9F-904F3F3E046A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7.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일반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2747067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5770D51-87B4-47C9-8378-2456111D89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062484"/>
            <a:ext cx="9217024" cy="51845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3AA09A-F93D-4CFF-888A-6ACFE4DF7CB7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7.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일반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3001210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18CE868-46A7-4AF5-8C8B-C7F6A4CA80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84" y="990476"/>
            <a:ext cx="9289032" cy="5225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1B11707-AA99-4149-B928-B44422BFC742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7.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일반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2363154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_x65280944" descr="EMB0000065c0e23">
            <a:extLst>
              <a:ext uri="{FF2B5EF4-FFF2-40B4-BE49-F238E27FC236}">
                <a16:creationId xmlns:a16="http://schemas.microsoft.com/office/drawing/2014/main" id="{113D6568-DEB9-458D-9217-5F65B3F8E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11145" t="3467" r="9603"/>
          <a:stretch>
            <a:fillRect/>
          </a:stretch>
        </p:blipFill>
        <p:spPr bwMode="auto">
          <a:xfrm>
            <a:off x="3040353" y="1035303"/>
            <a:ext cx="2637069" cy="1934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_x33965064" descr="EMB00000f480d45">
            <a:extLst>
              <a:ext uri="{FF2B5EF4-FFF2-40B4-BE49-F238E27FC236}">
                <a16:creationId xmlns:a16="http://schemas.microsoft.com/office/drawing/2014/main" id="{D29ACD85-5171-4E66-B9A8-7E21A79BB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l="20822" t="13683" r="25285" b="9349"/>
          <a:stretch>
            <a:fillRect/>
          </a:stretch>
        </p:blipFill>
        <p:spPr bwMode="auto">
          <a:xfrm>
            <a:off x="200472" y="1025776"/>
            <a:ext cx="2637069" cy="1970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_x72040656" descr="EMB00000950112c">
            <a:extLst>
              <a:ext uri="{FF2B5EF4-FFF2-40B4-BE49-F238E27FC236}">
                <a16:creationId xmlns:a16="http://schemas.microsoft.com/office/drawing/2014/main" id="{82945D8F-A044-49EC-8D0F-3961A114B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l="8203" t="8284" b="10530"/>
          <a:stretch>
            <a:fillRect/>
          </a:stretch>
        </p:blipFill>
        <p:spPr bwMode="auto">
          <a:xfrm>
            <a:off x="3079027" y="3880587"/>
            <a:ext cx="2612302" cy="1934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_x82582968" descr="EMB000000840ed0">
            <a:extLst>
              <a:ext uri="{FF2B5EF4-FFF2-40B4-BE49-F238E27FC236}">
                <a16:creationId xmlns:a16="http://schemas.microsoft.com/office/drawing/2014/main" id="{88287D8D-9862-4B38-AC55-F12D39014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l="16997" t="4325" r="17103"/>
          <a:stretch>
            <a:fillRect/>
          </a:stretch>
        </p:blipFill>
        <p:spPr bwMode="auto">
          <a:xfrm>
            <a:off x="300695" y="3926124"/>
            <a:ext cx="2501891" cy="1786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3" name="Text Box 5">
            <a:extLst>
              <a:ext uri="{FF2B5EF4-FFF2-40B4-BE49-F238E27FC236}">
                <a16:creationId xmlns:a16="http://schemas.microsoft.com/office/drawing/2014/main" id="{71AC7E41-FFE3-4FFF-8DB3-CA251499A1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84" y="5800354"/>
            <a:ext cx="2674032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편흡입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볼류트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(CFP)</a:t>
            </a:r>
          </a:p>
        </p:txBody>
      </p:sp>
      <p:sp>
        <p:nvSpPr>
          <p:cNvPr id="35" name="Text Box 5">
            <a:extLst>
              <a:ext uri="{FF2B5EF4-FFF2-40B4-BE49-F238E27FC236}">
                <a16:creationId xmlns:a16="http://schemas.microsoft.com/office/drawing/2014/main" id="{76903118-8B28-46AA-8521-C686BE3DB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353" y="5814690"/>
            <a:ext cx="2674032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횡형 고압 다단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(SRL)</a:t>
            </a:r>
          </a:p>
        </p:txBody>
      </p:sp>
      <p:sp>
        <p:nvSpPr>
          <p:cNvPr id="39" name="Text Box 5">
            <a:extLst>
              <a:ext uri="{FF2B5EF4-FFF2-40B4-BE49-F238E27FC236}">
                <a16:creationId xmlns:a16="http://schemas.microsoft.com/office/drawing/2014/main" id="{BA83ECBD-F1BA-4670-ABFB-64C4F15751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353" y="2969407"/>
            <a:ext cx="263706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양흡입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(HDR)</a:t>
            </a: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A771D168-032F-4747-A219-EFCA96D98C1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423" r="15289"/>
          <a:stretch/>
        </p:blipFill>
        <p:spPr>
          <a:xfrm>
            <a:off x="8699155" y="1025775"/>
            <a:ext cx="1069487" cy="4462423"/>
          </a:xfrm>
          <a:prstGeom prst="rect">
            <a:avLst/>
          </a:prstGeom>
        </p:spPr>
      </p:pic>
      <p:sp>
        <p:nvSpPr>
          <p:cNvPr id="43" name="Text Box 5">
            <a:extLst>
              <a:ext uri="{FF2B5EF4-FFF2-40B4-BE49-F238E27FC236}">
                <a16:creationId xmlns:a16="http://schemas.microsoft.com/office/drawing/2014/main" id="{2DF9ECA4-63A0-4C3D-92EB-986E55745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472" y="3010195"/>
            <a:ext cx="263706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편흡입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ko-KR" altLang="en-US" sz="1000" dirty="0" err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볼류트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(HES)</a:t>
            </a:r>
          </a:p>
        </p:txBody>
      </p:sp>
      <p:pic>
        <p:nvPicPr>
          <p:cNvPr id="47" name="그림 22" descr="iLP 1.jpg">
            <a:extLst>
              <a:ext uri="{FF2B5EF4-FFF2-40B4-BE49-F238E27FC236}">
                <a16:creationId xmlns:a16="http://schemas.microsoft.com/office/drawing/2014/main" id="{20B80F96-8AC1-4620-80B0-13304E9D7A4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4262" y="1039108"/>
            <a:ext cx="2637069" cy="1943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9" name="Text Box 5">
            <a:extLst>
              <a:ext uri="{FF2B5EF4-FFF2-40B4-BE49-F238E27FC236}">
                <a16:creationId xmlns:a16="http://schemas.microsoft.com/office/drawing/2014/main" id="{6ACE711B-5BAC-41D4-A5E4-6AED9C749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1877" y="2982739"/>
            <a:ext cx="2637069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인라인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(ILP)</a:t>
            </a:r>
          </a:p>
        </p:txBody>
      </p:sp>
      <p:sp>
        <p:nvSpPr>
          <p:cNvPr id="53" name="Text Box 5">
            <a:extLst>
              <a:ext uri="{FF2B5EF4-FFF2-40B4-BE49-F238E27FC236}">
                <a16:creationId xmlns:a16="http://schemas.microsoft.com/office/drawing/2014/main" id="{36332E91-EF52-4A67-83B0-5AEAD17F3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9155" y="5488199"/>
            <a:ext cx="1069487" cy="68685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입형 다단 </a:t>
            </a:r>
            <a:endParaRPr lang="en-US" altLang="ko-KR" sz="1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터빈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펌프 </a:t>
            </a:r>
            <a:endParaRPr lang="en-US" altLang="ko-KR" sz="1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(VM)</a:t>
            </a:r>
          </a:p>
        </p:txBody>
      </p:sp>
      <p:pic>
        <p:nvPicPr>
          <p:cNvPr id="55" name="_x73399392" descr="EMB00000b340ea6">
            <a:extLst>
              <a:ext uri="{FF2B5EF4-FFF2-40B4-BE49-F238E27FC236}">
                <a16:creationId xmlns:a16="http://schemas.microsoft.com/office/drawing/2014/main" id="{9E6C0A99-F87E-4780-A89D-F61493286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 b="10839"/>
          <a:stretch>
            <a:fillRect/>
          </a:stretch>
        </p:blipFill>
        <p:spPr bwMode="auto">
          <a:xfrm>
            <a:off x="5887042" y="3869784"/>
            <a:ext cx="2611904" cy="1930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7" name="Text Box 5">
            <a:extLst>
              <a:ext uri="{FF2B5EF4-FFF2-40B4-BE49-F238E27FC236}">
                <a16:creationId xmlns:a16="http://schemas.microsoft.com/office/drawing/2014/main" id="{E864FD39-5D4A-4DD8-9E00-2F4A54E4E4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5765" y="5814523"/>
            <a:ext cx="2603181" cy="360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입형 다단 펌프 </a:t>
            </a:r>
            <a:r>
              <a:rPr lang="en-US" altLang="ko-KR" sz="1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(EVMS)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23010DC-082B-44EE-A744-398888F124B7}"/>
              </a:ext>
            </a:extLst>
          </p:cNvPr>
          <p:cNvSpPr txBox="1"/>
          <p:nvPr/>
        </p:nvSpPr>
        <p:spPr>
          <a:xfrm>
            <a:off x="291680" y="148942"/>
            <a:ext cx="602947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8.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소 개 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플랜트 현장 </a:t>
            </a:r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)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594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4DF4062-CC01-498A-86FB-566EB95C36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090" y="3222724"/>
            <a:ext cx="6624736" cy="322035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07A4B29-6A0E-4C68-B942-387520D65E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1206500"/>
            <a:ext cx="6120680" cy="28803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C27191-BE54-4944-9537-4565C834EBD8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9.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플랜트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2360105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E5CF553-E3E5-4F6A-B1D1-B9C2BE8A9D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82" y="1206500"/>
            <a:ext cx="9332236" cy="50405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CC98EC-7085-4104-944F-2289426E11DB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9.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플랜트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1889109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A95C894-1A8A-4F02-8DDE-7483A0D1D9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4" y="3942804"/>
            <a:ext cx="9176528" cy="252027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25D605D-B553-40A0-83DB-630861DC31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96" y="1073620"/>
            <a:ext cx="9145016" cy="28691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073C67-1DD2-4601-814C-27E5C4ADB16E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9.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플랜트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42370996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0067A9AB-71A9-4287-8499-7EA13A0E73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76" y="1206500"/>
            <a:ext cx="9433048" cy="51125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CAD37D-9FA3-4025-B8E3-B1CE12D5E996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9.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플랜트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3078096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479F838-5441-46D6-973A-4C7D3C4CFC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0" y="1431770"/>
            <a:ext cx="9361040" cy="2727057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BEE14DB-358D-4AC2-9159-AA2782B0B7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0" t="11963" b="10279"/>
          <a:stretch/>
        </p:blipFill>
        <p:spPr>
          <a:xfrm>
            <a:off x="272480" y="4158828"/>
            <a:ext cx="9361040" cy="23762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4A17899-BA07-4DFE-B7BD-C7590775035D}"/>
              </a:ext>
            </a:extLst>
          </p:cNvPr>
          <p:cNvSpPr txBox="1"/>
          <p:nvPr/>
        </p:nvSpPr>
        <p:spPr>
          <a:xfrm>
            <a:off x="291680" y="148942"/>
            <a:ext cx="523738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9.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플랜트 현장 설치사례</a:t>
            </a:r>
          </a:p>
        </p:txBody>
      </p:sp>
    </p:spTree>
    <p:extLst>
      <p:ext uri="{BB962C8B-B14F-4D97-AF65-F5344CB8AC3E}">
        <p14:creationId xmlns:p14="http://schemas.microsoft.com/office/powerpoint/2010/main" val="3812290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1" descr="전체제품.jpg">
            <a:extLst>
              <a:ext uri="{FF2B5EF4-FFF2-40B4-BE49-F238E27FC236}">
                <a16:creationId xmlns:a16="http://schemas.microsoft.com/office/drawing/2014/main" id="{FE4EC3DA-AA9A-4AD1-BD42-CF97EAB54F4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t="1260"/>
          <a:stretch>
            <a:fillRect/>
          </a:stretch>
        </p:blipFill>
        <p:spPr bwMode="auto">
          <a:xfrm>
            <a:off x="345249" y="907950"/>
            <a:ext cx="9216263" cy="524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AB1DB4-FA28-41A1-8FCA-471689EE4F00}"/>
              </a:ext>
            </a:extLst>
          </p:cNvPr>
          <p:cNvSpPr txBox="1"/>
          <p:nvPr/>
        </p:nvSpPr>
        <p:spPr>
          <a:xfrm>
            <a:off x="291680" y="148942"/>
            <a:ext cx="451730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</p:spTree>
    <p:extLst>
      <p:ext uri="{BB962C8B-B14F-4D97-AF65-F5344CB8AC3E}">
        <p14:creationId xmlns:p14="http://schemas.microsoft.com/office/powerpoint/2010/main" val="11828717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 descr="IMG_9683(수정_완료_마지막입니다!!).jpg"/>
          <p:cNvPicPr>
            <a:picLocks noChangeAspect="1"/>
          </p:cNvPicPr>
          <p:nvPr/>
        </p:nvPicPr>
        <p:blipFill>
          <a:blip r:embed="rId2" cstate="print"/>
          <a:srcRect l="10270" t="2861" r="6903" b="3983"/>
          <a:stretch>
            <a:fillRect/>
          </a:stretch>
        </p:blipFill>
        <p:spPr>
          <a:xfrm>
            <a:off x="440883" y="1945864"/>
            <a:ext cx="3869175" cy="2671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_x73399392" descr="EMB00000b340ea6"/>
          <p:cNvPicPr>
            <a:picLocks noChangeAspect="1" noChangeArrowheads="1"/>
          </p:cNvPicPr>
          <p:nvPr/>
        </p:nvPicPr>
        <p:blipFill>
          <a:blip r:embed="rId3" cstate="print"/>
          <a:srcRect b="10839"/>
          <a:stretch>
            <a:fillRect/>
          </a:stretch>
        </p:blipFill>
        <p:spPr bwMode="auto">
          <a:xfrm>
            <a:off x="5238752" y="1867682"/>
            <a:ext cx="3786214" cy="2749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그룹 23"/>
          <p:cNvGrpSpPr/>
          <p:nvPr/>
        </p:nvGrpSpPr>
        <p:grpSpPr>
          <a:xfrm>
            <a:off x="523844" y="5010954"/>
            <a:ext cx="3786214" cy="1571636"/>
            <a:chOff x="523844" y="5010954"/>
            <a:chExt cx="3786214" cy="157163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809596" y="5218490"/>
              <a:ext cx="3429024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건물 급수용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건물 스프링클러용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아파트 정수 시스템용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제조 공장 설비용</a:t>
              </a:r>
              <a:endPara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91680" y="148942"/>
            <a:ext cx="438124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5096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부스터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(Booster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244456" y="1581930"/>
            <a:ext cx="2065338" cy="454025"/>
            <a:chOff x="4590089" y="1439054"/>
            <a:chExt cx="2065338" cy="454025"/>
          </a:xfrm>
        </p:grpSpPr>
        <p:sp>
          <p:nvSpPr>
            <p:cNvPr id="12" name="모서리가 둥근 직사각형 1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V-EVMS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6" name="그룹 15"/>
          <p:cNvGrpSpPr/>
          <p:nvPr/>
        </p:nvGrpSpPr>
        <p:grpSpPr>
          <a:xfrm>
            <a:off x="238092" y="4771243"/>
            <a:ext cx="2065338" cy="454025"/>
            <a:chOff x="518123" y="4414053"/>
            <a:chExt cx="2065338" cy="454025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33075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입형다단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(Vertical Multi-Stage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7" name="그룹 20"/>
          <p:cNvGrpSpPr/>
          <p:nvPr/>
        </p:nvGrpSpPr>
        <p:grpSpPr>
          <a:xfrm>
            <a:off x="4927179" y="1581930"/>
            <a:ext cx="2065338" cy="454025"/>
            <a:chOff x="4590089" y="1439054"/>
            <a:chExt cx="2065338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EVMS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26" name="모서리가 둥근 직사각형 25"/>
          <p:cNvSpPr/>
          <p:nvPr/>
        </p:nvSpPr>
        <p:spPr bwMode="auto">
          <a:xfrm>
            <a:off x="5267890" y="5010954"/>
            <a:ext cx="3786214" cy="1571636"/>
          </a:xfrm>
          <a:prstGeom prst="roundRect">
            <a:avLst>
              <a:gd name="adj" fmla="val 9178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</a:gsLst>
            <a:lin ang="16200000" scaled="1"/>
          </a:gradFill>
          <a:ln>
            <a:solidFill>
              <a:schemeClr val="accent5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/>
          </a:p>
        </p:txBody>
      </p:sp>
      <p:grpSp>
        <p:nvGrpSpPr>
          <p:cNvPr id="15" name="그룹 27"/>
          <p:cNvGrpSpPr/>
          <p:nvPr/>
        </p:nvGrpSpPr>
        <p:grpSpPr>
          <a:xfrm>
            <a:off x="4982138" y="4771243"/>
            <a:ext cx="2065338" cy="454025"/>
            <a:chOff x="518123" y="4414053"/>
            <a:chExt cx="2065338" cy="454025"/>
          </a:xfrm>
        </p:grpSpPr>
        <p:sp>
          <p:nvSpPr>
            <p:cNvPr id="29" name="모서리가 둥근 직사각형 2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33" name="TextBox 32"/>
          <p:cNvSpPr txBox="1"/>
          <p:nvPr/>
        </p:nvSpPr>
        <p:spPr bwMode="auto">
          <a:xfrm>
            <a:off x="5453066" y="5225268"/>
            <a:ext cx="3429024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건물 급수용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건물 스프링클러용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아파트 정수 시스템용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소화 보조펌프</a:t>
            </a:r>
            <a:endParaRPr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36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37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6" grpId="0" animBg="1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2" descr="iLP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44" y="1867682"/>
            <a:ext cx="3786214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0" descr="배수펌프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10190" y="1867682"/>
            <a:ext cx="3714776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그룹 23"/>
          <p:cNvGrpSpPr/>
          <p:nvPr/>
        </p:nvGrpSpPr>
        <p:grpSpPr>
          <a:xfrm>
            <a:off x="523844" y="5010954"/>
            <a:ext cx="3786214" cy="1571636"/>
            <a:chOff x="523844" y="5010954"/>
            <a:chExt cx="3786214" cy="157163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809596" y="5218490"/>
              <a:ext cx="3429024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건물 난방 시스템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건물 공조 시스템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건물 냉동 시스템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급수 시스템용</a:t>
              </a:r>
              <a:endPara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75096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인라인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(In-Line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244456" y="1581930"/>
            <a:ext cx="2065338" cy="454025"/>
            <a:chOff x="4590089" y="1439054"/>
            <a:chExt cx="2065338" cy="454025"/>
          </a:xfrm>
        </p:grpSpPr>
        <p:sp>
          <p:nvSpPr>
            <p:cNvPr id="12" name="모서리가 둥근 직사각형 1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ILP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6" name="그룹 15"/>
          <p:cNvGrpSpPr/>
          <p:nvPr/>
        </p:nvGrpSpPr>
        <p:grpSpPr>
          <a:xfrm>
            <a:off x="238092" y="4771243"/>
            <a:ext cx="2065338" cy="454025"/>
            <a:chOff x="518123" y="4414053"/>
            <a:chExt cx="2065338" cy="454025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33075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수중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(Submersible Motor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7" name="그룹 20"/>
          <p:cNvGrpSpPr/>
          <p:nvPr/>
        </p:nvGrpSpPr>
        <p:grpSpPr>
          <a:xfrm>
            <a:off x="4927179" y="1581930"/>
            <a:ext cx="2065338" cy="454025"/>
            <a:chOff x="4590089" y="1439054"/>
            <a:chExt cx="2065338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HSO / HSV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26" name="모서리가 둥근 직사각형 25"/>
          <p:cNvSpPr/>
          <p:nvPr/>
        </p:nvSpPr>
        <p:spPr bwMode="auto">
          <a:xfrm>
            <a:off x="5267890" y="5010954"/>
            <a:ext cx="3786214" cy="1571636"/>
          </a:xfrm>
          <a:prstGeom prst="roundRect">
            <a:avLst>
              <a:gd name="adj" fmla="val 9178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</a:gsLst>
            <a:lin ang="16200000" scaled="1"/>
          </a:gradFill>
          <a:ln>
            <a:solidFill>
              <a:schemeClr val="accent5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/>
          </a:p>
        </p:txBody>
      </p:sp>
      <p:grpSp>
        <p:nvGrpSpPr>
          <p:cNvPr id="8" name="그룹 27"/>
          <p:cNvGrpSpPr/>
          <p:nvPr/>
        </p:nvGrpSpPr>
        <p:grpSpPr>
          <a:xfrm>
            <a:off x="4982138" y="4771243"/>
            <a:ext cx="2065338" cy="454025"/>
            <a:chOff x="518123" y="4414053"/>
            <a:chExt cx="2065338" cy="454025"/>
          </a:xfrm>
        </p:grpSpPr>
        <p:sp>
          <p:nvSpPr>
            <p:cNvPr id="29" name="모서리가 둥근 직사각형 2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33" name="TextBox 32"/>
          <p:cNvSpPr txBox="1"/>
          <p:nvPr/>
        </p:nvSpPr>
        <p:spPr bwMode="auto">
          <a:xfrm>
            <a:off x="5453066" y="5225268"/>
            <a:ext cx="3429024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정화조 배수용</a:t>
            </a:r>
            <a:endParaRPr kumimoji="0"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공장</a:t>
            </a: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빌딩등의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용출수용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각종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산업용및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관개수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지하도</a:t>
            </a: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터널</a:t>
            </a: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공사장등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300" b="1" dirty="0" err="1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고인물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배수용</a:t>
            </a:r>
            <a:endParaRPr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32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34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83101D38-D330-482F-BF96-D6BF9C91E258}"/>
              </a:ext>
            </a:extLst>
          </p:cNvPr>
          <p:cNvSpPr txBox="1"/>
          <p:nvPr/>
        </p:nvSpPr>
        <p:spPr>
          <a:xfrm>
            <a:off x="291680" y="148942"/>
            <a:ext cx="438124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6" grpId="0" animBg="1"/>
      <p:bldP spid="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그룹 23"/>
          <p:cNvGrpSpPr/>
          <p:nvPr/>
        </p:nvGrpSpPr>
        <p:grpSpPr>
          <a:xfrm>
            <a:off x="523844" y="5010954"/>
            <a:ext cx="3786214" cy="1571636"/>
            <a:chOff x="523844" y="5010954"/>
            <a:chExt cx="3786214" cy="157163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809596" y="5218490"/>
              <a:ext cx="2143140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 err="1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냉온수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순환용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공업 용수용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토목 공사용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난방 순환용</a:t>
              </a:r>
              <a:endPara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75096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편흡입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</a:t>
            </a:r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볼류트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(Horizontal End Suction Volute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pic>
        <p:nvPicPr>
          <p:cNvPr id="5" name="_x33965064" descr="EMB00000f480d45"/>
          <p:cNvPicPr>
            <a:picLocks noChangeAspect="1" noChangeArrowheads="1"/>
          </p:cNvPicPr>
          <p:nvPr/>
        </p:nvPicPr>
        <p:blipFill>
          <a:blip r:embed="rId2" cstate="print"/>
          <a:srcRect l="20822" t="13683" r="25285" b="9349"/>
          <a:stretch>
            <a:fillRect/>
          </a:stretch>
        </p:blipFill>
        <p:spPr bwMode="auto">
          <a:xfrm>
            <a:off x="595283" y="1892316"/>
            <a:ext cx="3708000" cy="2685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5" name="그룹 14"/>
          <p:cNvGrpSpPr/>
          <p:nvPr/>
        </p:nvGrpSpPr>
        <p:grpSpPr>
          <a:xfrm>
            <a:off x="244456" y="1581930"/>
            <a:ext cx="2065338" cy="454025"/>
            <a:chOff x="4590089" y="1439054"/>
            <a:chExt cx="2065338" cy="454025"/>
          </a:xfrm>
        </p:grpSpPr>
        <p:sp>
          <p:nvSpPr>
            <p:cNvPr id="12" name="모서리가 둥근 직사각형 1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HES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238092" y="4771243"/>
            <a:ext cx="2065338" cy="454025"/>
            <a:chOff x="518123" y="4414053"/>
            <a:chExt cx="2065338" cy="454025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33075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다단터빈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(Multi-Stage </a:t>
            </a:r>
            <a:r>
              <a:rPr lang="en-US" altLang="ko-KR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Turbin</a:t>
            </a:r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pic>
        <p:nvPicPr>
          <p:cNvPr id="20" name="_x72288368" descr="EMB00000cec0d9e"/>
          <p:cNvPicPr>
            <a:picLocks noChangeAspect="1" noChangeArrowheads="1"/>
          </p:cNvPicPr>
          <p:nvPr/>
        </p:nvPicPr>
        <p:blipFill>
          <a:blip r:embed="rId3" cstate="print"/>
          <a:srcRect l="7025" t="11931" r="10084" b="8528"/>
          <a:stretch>
            <a:fillRect/>
          </a:stretch>
        </p:blipFill>
        <p:spPr bwMode="auto">
          <a:xfrm>
            <a:off x="5316966" y="1939120"/>
            <a:ext cx="3823200" cy="266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1" name="그룹 20"/>
          <p:cNvGrpSpPr/>
          <p:nvPr/>
        </p:nvGrpSpPr>
        <p:grpSpPr>
          <a:xfrm>
            <a:off x="4927179" y="1581930"/>
            <a:ext cx="2065338" cy="454025"/>
            <a:chOff x="4590089" y="1439054"/>
            <a:chExt cx="2065338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HTM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5267890" y="5010954"/>
            <a:ext cx="3786214" cy="1571636"/>
            <a:chOff x="523844" y="5010954"/>
            <a:chExt cx="3786214" cy="1571636"/>
          </a:xfrm>
        </p:grpSpPr>
        <p:sp>
          <p:nvSpPr>
            <p:cNvPr id="26" name="모서리가 둥근 직사각형 25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 bwMode="auto">
            <a:xfrm>
              <a:off x="809596" y="5218490"/>
              <a:ext cx="2143140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건물 급수용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소화 설비용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공업 용수용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가압용</a:t>
              </a:r>
              <a:endPara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982138" y="4771243"/>
            <a:ext cx="2065338" cy="454025"/>
            <a:chOff x="518123" y="4414053"/>
            <a:chExt cx="2065338" cy="454025"/>
          </a:xfrm>
        </p:grpSpPr>
        <p:sp>
          <p:nvSpPr>
            <p:cNvPr id="29" name="모서리가 둥근 직사각형 2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32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33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E9266EE-1726-4E6C-8F4E-62CB420D7989}"/>
              </a:ext>
            </a:extLst>
          </p:cNvPr>
          <p:cNvSpPr txBox="1"/>
          <p:nvPr/>
        </p:nvSpPr>
        <p:spPr>
          <a:xfrm>
            <a:off x="291680" y="148942"/>
            <a:ext cx="438124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_x65280944" descr="EMB0000065c0e23"/>
          <p:cNvPicPr>
            <a:picLocks noChangeAspect="1" noChangeArrowheads="1"/>
          </p:cNvPicPr>
          <p:nvPr/>
        </p:nvPicPr>
        <p:blipFill>
          <a:blip r:embed="rId2" cstate="print"/>
          <a:srcRect l="11145" t="3467" r="9603"/>
          <a:stretch>
            <a:fillRect/>
          </a:stretch>
        </p:blipFill>
        <p:spPr bwMode="auto">
          <a:xfrm>
            <a:off x="5238752" y="1796244"/>
            <a:ext cx="3786214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_x34087208" descr="EMB000000840ecc"/>
          <p:cNvPicPr>
            <a:picLocks noChangeAspect="1" noChangeArrowheads="1"/>
          </p:cNvPicPr>
          <p:nvPr/>
        </p:nvPicPr>
        <p:blipFill>
          <a:blip r:embed="rId3" cstate="print"/>
          <a:srcRect l="21626" t="2170" r="14717" b="5293"/>
          <a:stretch>
            <a:fillRect/>
          </a:stretch>
        </p:blipFill>
        <p:spPr bwMode="auto">
          <a:xfrm>
            <a:off x="523842" y="1796245"/>
            <a:ext cx="3786216" cy="27354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그룹 23"/>
          <p:cNvGrpSpPr/>
          <p:nvPr/>
        </p:nvGrpSpPr>
        <p:grpSpPr>
          <a:xfrm>
            <a:off x="523844" y="5010954"/>
            <a:ext cx="3786214" cy="1571636"/>
            <a:chOff x="523844" y="5010954"/>
            <a:chExt cx="3786214" cy="157163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809596" y="5218490"/>
              <a:ext cx="3429024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상수도 및 산업용수 공급용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일반 산업용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냉각수 공급용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순환용</a:t>
              </a:r>
              <a:endPara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75096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입형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</a:t>
            </a:r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양흡입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</a:t>
            </a:r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볼류트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(Vertical Double-Suction Volute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6" name="그룹 14"/>
          <p:cNvGrpSpPr/>
          <p:nvPr/>
        </p:nvGrpSpPr>
        <p:grpSpPr>
          <a:xfrm>
            <a:off x="244456" y="1581930"/>
            <a:ext cx="2065338" cy="454025"/>
            <a:chOff x="4590089" y="1439054"/>
            <a:chExt cx="2065338" cy="454025"/>
          </a:xfrm>
        </p:grpSpPr>
        <p:sp>
          <p:nvSpPr>
            <p:cNvPr id="12" name="모서리가 둥근 직사각형 1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VD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7" name="그룹 15"/>
          <p:cNvGrpSpPr/>
          <p:nvPr/>
        </p:nvGrpSpPr>
        <p:grpSpPr>
          <a:xfrm>
            <a:off x="238092" y="4771243"/>
            <a:ext cx="2065338" cy="454025"/>
            <a:chOff x="518123" y="4414053"/>
            <a:chExt cx="2065338" cy="454025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33075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양흡입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</a:t>
            </a:r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볼류트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(Double-Suction Volute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8" name="그룹 20"/>
          <p:cNvGrpSpPr/>
          <p:nvPr/>
        </p:nvGrpSpPr>
        <p:grpSpPr>
          <a:xfrm>
            <a:off x="4927179" y="1581930"/>
            <a:ext cx="2065338" cy="454025"/>
            <a:chOff x="4590089" y="1439054"/>
            <a:chExt cx="2065338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HDR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15" name="그룹 24"/>
          <p:cNvGrpSpPr/>
          <p:nvPr/>
        </p:nvGrpSpPr>
        <p:grpSpPr>
          <a:xfrm>
            <a:off x="5267890" y="5010954"/>
            <a:ext cx="3786214" cy="1571636"/>
            <a:chOff x="523844" y="5010954"/>
            <a:chExt cx="3786214" cy="1571636"/>
          </a:xfrm>
        </p:grpSpPr>
        <p:sp>
          <p:nvSpPr>
            <p:cNvPr id="26" name="모서리가 둥근 직사각형 25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 bwMode="auto">
            <a:xfrm>
              <a:off x="809596" y="5218490"/>
              <a:ext cx="3399886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상수도 및 산업용수 공급용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일반 산업용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냉각수 공급용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순환용</a:t>
              </a:r>
              <a:endParaRPr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16" name="그룹 27"/>
          <p:cNvGrpSpPr/>
          <p:nvPr/>
        </p:nvGrpSpPr>
        <p:grpSpPr>
          <a:xfrm>
            <a:off x="4982138" y="4771243"/>
            <a:ext cx="2065338" cy="454025"/>
            <a:chOff x="518123" y="4414053"/>
            <a:chExt cx="2065338" cy="454025"/>
          </a:xfrm>
        </p:grpSpPr>
        <p:sp>
          <p:nvSpPr>
            <p:cNvPr id="29" name="모서리가 둥근 직사각형 2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32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33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D2A75882-2A38-43A3-BA37-44B494DF2E3C}"/>
              </a:ext>
            </a:extLst>
          </p:cNvPr>
          <p:cNvSpPr txBox="1"/>
          <p:nvPr/>
        </p:nvSpPr>
        <p:spPr>
          <a:xfrm>
            <a:off x="291680" y="148942"/>
            <a:ext cx="438124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_x72040656" descr="EMB00000950112c"/>
          <p:cNvPicPr>
            <a:picLocks noChangeAspect="1" noChangeArrowheads="1"/>
          </p:cNvPicPr>
          <p:nvPr/>
        </p:nvPicPr>
        <p:blipFill>
          <a:blip r:embed="rId2" cstate="print"/>
          <a:srcRect l="8203" t="8284" b="10530"/>
          <a:stretch>
            <a:fillRect/>
          </a:stretch>
        </p:blipFill>
        <p:spPr bwMode="auto">
          <a:xfrm>
            <a:off x="5238752" y="1867682"/>
            <a:ext cx="3786214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_x82582968" descr="EMB000000840ed0"/>
          <p:cNvPicPr>
            <a:picLocks noChangeAspect="1" noChangeArrowheads="1"/>
          </p:cNvPicPr>
          <p:nvPr/>
        </p:nvPicPr>
        <p:blipFill>
          <a:blip r:embed="rId3" cstate="print"/>
          <a:srcRect l="16997" t="4325" r="17103"/>
          <a:stretch>
            <a:fillRect/>
          </a:stretch>
        </p:blipFill>
        <p:spPr bwMode="auto">
          <a:xfrm>
            <a:off x="523844" y="1867682"/>
            <a:ext cx="3786214" cy="26507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" name="그룹 23"/>
          <p:cNvGrpSpPr/>
          <p:nvPr/>
        </p:nvGrpSpPr>
        <p:grpSpPr>
          <a:xfrm>
            <a:off x="523844" y="5010954"/>
            <a:ext cx="3786214" cy="1571636"/>
            <a:chOff x="523844" y="5010954"/>
            <a:chExt cx="3786214" cy="157163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809596" y="5218490"/>
              <a:ext cx="3429024" cy="9925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화학 공업용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석유 정제 공업용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석유 화학 공업용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75096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프로세스 </a:t>
            </a:r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편흡입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(Single Suction Volute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244456" y="1581930"/>
            <a:ext cx="2065338" cy="454025"/>
            <a:chOff x="4590089" y="1439054"/>
            <a:chExt cx="2065338" cy="454025"/>
          </a:xfrm>
        </p:grpSpPr>
        <p:sp>
          <p:nvSpPr>
            <p:cNvPr id="12" name="모서리가 둥근 직사각형 1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CFP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6" name="그룹 15"/>
          <p:cNvGrpSpPr/>
          <p:nvPr/>
        </p:nvGrpSpPr>
        <p:grpSpPr>
          <a:xfrm>
            <a:off x="238092" y="4771243"/>
            <a:ext cx="2065338" cy="454025"/>
            <a:chOff x="518123" y="4414053"/>
            <a:chExt cx="2065338" cy="454025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33075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횡형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고압 다단펌프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(Horizontal Multi-Stage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7" name="그룹 20"/>
          <p:cNvGrpSpPr/>
          <p:nvPr/>
        </p:nvGrpSpPr>
        <p:grpSpPr>
          <a:xfrm>
            <a:off x="4927179" y="1581930"/>
            <a:ext cx="2065338" cy="454025"/>
            <a:chOff x="4590089" y="1439054"/>
            <a:chExt cx="2065338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SRL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26" name="모서리가 둥근 직사각형 25"/>
          <p:cNvSpPr/>
          <p:nvPr/>
        </p:nvSpPr>
        <p:spPr bwMode="auto">
          <a:xfrm>
            <a:off x="5267890" y="5010954"/>
            <a:ext cx="3786214" cy="1571636"/>
          </a:xfrm>
          <a:prstGeom prst="roundRect">
            <a:avLst>
              <a:gd name="adj" fmla="val 9178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</a:gsLst>
            <a:lin ang="16200000" scaled="1"/>
          </a:gradFill>
          <a:ln>
            <a:solidFill>
              <a:schemeClr val="accent5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/>
          </a:p>
        </p:txBody>
      </p:sp>
      <p:grpSp>
        <p:nvGrpSpPr>
          <p:cNvPr id="8" name="그룹 27"/>
          <p:cNvGrpSpPr/>
          <p:nvPr/>
        </p:nvGrpSpPr>
        <p:grpSpPr>
          <a:xfrm>
            <a:off x="4982138" y="4771243"/>
            <a:ext cx="2065338" cy="454025"/>
            <a:chOff x="518123" y="4414053"/>
            <a:chExt cx="2065338" cy="454025"/>
          </a:xfrm>
        </p:grpSpPr>
        <p:sp>
          <p:nvSpPr>
            <p:cNvPr id="29" name="모서리가 둥근 직사각형 2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33" name="TextBox 32"/>
          <p:cNvSpPr txBox="1"/>
          <p:nvPr/>
        </p:nvSpPr>
        <p:spPr bwMode="auto">
          <a:xfrm>
            <a:off x="5453066" y="5225268"/>
            <a:ext cx="3429024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보일러 보급수용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고온 및 고압 산업용</a:t>
            </a:r>
            <a:endParaRPr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36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37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13CA754A-2ECC-4C34-9DF1-49410E306BD9}"/>
              </a:ext>
            </a:extLst>
          </p:cNvPr>
          <p:cNvSpPr txBox="1"/>
          <p:nvPr/>
        </p:nvSpPr>
        <p:spPr>
          <a:xfrm>
            <a:off x="291680" y="148942"/>
            <a:ext cx="438124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6" grpId="0" animBg="1"/>
      <p:bldP spid="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19" descr="hsb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752" y="1867682"/>
            <a:ext cx="3786214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Picture 18" descr="uc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845" y="1867682"/>
            <a:ext cx="3714776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" name="그룹 23"/>
          <p:cNvGrpSpPr/>
          <p:nvPr/>
        </p:nvGrpSpPr>
        <p:grpSpPr>
          <a:xfrm>
            <a:off x="523844" y="5010954"/>
            <a:ext cx="3786214" cy="1571636"/>
            <a:chOff x="523844" y="5010954"/>
            <a:chExt cx="3786214" cy="157163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809596" y="5218490"/>
              <a:ext cx="3429024" cy="692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보일러 보급수용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고온 및 고압 산업용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75096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프로세스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(Single Suction Volute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244456" y="1581930"/>
            <a:ext cx="2065338" cy="454025"/>
            <a:chOff x="4590089" y="1439054"/>
            <a:chExt cx="2065338" cy="454025"/>
          </a:xfrm>
        </p:grpSpPr>
        <p:sp>
          <p:nvSpPr>
            <p:cNvPr id="12" name="모서리가 둥근 직사각형 1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UCW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6" name="그룹 15"/>
          <p:cNvGrpSpPr/>
          <p:nvPr/>
        </p:nvGrpSpPr>
        <p:grpSpPr>
          <a:xfrm>
            <a:off x="238092" y="4771243"/>
            <a:ext cx="2065338" cy="454025"/>
            <a:chOff x="518123" y="4414053"/>
            <a:chExt cx="2065338" cy="454025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33075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대형 프로세스 다단펌프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(Double Case Multi-Stage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7" name="그룹 20"/>
          <p:cNvGrpSpPr/>
          <p:nvPr/>
        </p:nvGrpSpPr>
        <p:grpSpPr>
          <a:xfrm>
            <a:off x="4927179" y="1581930"/>
            <a:ext cx="2065338" cy="454025"/>
            <a:chOff x="4590089" y="1439054"/>
            <a:chExt cx="2065338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SRL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26" name="모서리가 둥근 직사각형 25"/>
          <p:cNvSpPr/>
          <p:nvPr/>
        </p:nvSpPr>
        <p:spPr bwMode="auto">
          <a:xfrm>
            <a:off x="5267890" y="5010954"/>
            <a:ext cx="3786214" cy="1571636"/>
          </a:xfrm>
          <a:prstGeom prst="roundRect">
            <a:avLst>
              <a:gd name="adj" fmla="val 9178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</a:gsLst>
            <a:lin ang="16200000" scaled="1"/>
          </a:gradFill>
          <a:ln>
            <a:solidFill>
              <a:schemeClr val="accent5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/>
          </a:p>
        </p:txBody>
      </p:sp>
      <p:grpSp>
        <p:nvGrpSpPr>
          <p:cNvPr id="8" name="그룹 27"/>
          <p:cNvGrpSpPr/>
          <p:nvPr/>
        </p:nvGrpSpPr>
        <p:grpSpPr>
          <a:xfrm>
            <a:off x="4982138" y="4771243"/>
            <a:ext cx="2065338" cy="454025"/>
            <a:chOff x="518123" y="4414053"/>
            <a:chExt cx="2065338" cy="454025"/>
          </a:xfrm>
        </p:grpSpPr>
        <p:sp>
          <p:nvSpPr>
            <p:cNvPr id="29" name="모서리가 둥근 직사각형 2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33" name="TextBox 32"/>
          <p:cNvSpPr txBox="1"/>
          <p:nvPr/>
        </p:nvSpPr>
        <p:spPr bwMode="auto">
          <a:xfrm>
            <a:off x="5453066" y="5225268"/>
            <a:ext cx="3429024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대형 발전소 보일러 보급수용</a:t>
            </a:r>
            <a:endParaRPr kumimoji="0"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고온 및 고압 산업용</a:t>
            </a:r>
            <a:endParaRPr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28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31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58B5FB31-EE03-4634-ABC7-7AF3D6790E96}"/>
              </a:ext>
            </a:extLst>
          </p:cNvPr>
          <p:cNvSpPr txBox="1"/>
          <p:nvPr/>
        </p:nvSpPr>
        <p:spPr>
          <a:xfrm>
            <a:off x="291680" y="148942"/>
            <a:ext cx="438124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6" grpId="0" animBg="1"/>
      <p:bldP spid="3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_x73141648" descr="EMB00000c9c29a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1032" y="1782565"/>
            <a:ext cx="3809139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Picture 19" descr="fir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504" y="1782565"/>
            <a:ext cx="3767321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" name="그룹 23"/>
          <p:cNvGrpSpPr/>
          <p:nvPr/>
        </p:nvGrpSpPr>
        <p:grpSpPr>
          <a:xfrm>
            <a:off x="523844" y="5010954"/>
            <a:ext cx="3786214" cy="1571636"/>
            <a:chOff x="523844" y="5010954"/>
            <a:chExt cx="3786214" cy="1571636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523844" y="5010954"/>
              <a:ext cx="3786214" cy="1571636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60000"/>
                  <a:lumOff val="40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 bwMode="auto">
            <a:xfrm>
              <a:off x="809596" y="5218490"/>
              <a:ext cx="3429024" cy="9925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kumimoji="0"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UL/FM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적용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NFPA 20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적용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  <a:p>
              <a:pPr>
                <a:lnSpc>
                  <a:spcPct val="150000"/>
                </a:lnSpc>
                <a:buFont typeface="Arial" pitchFamily="34" charset="0"/>
                <a:buChar char="•"/>
                <a:defRPr/>
              </a:pPr>
              <a:r>
                <a:rPr lang="en-US" altLang="ko-KR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300" b="1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소화용</a:t>
              </a:r>
              <a:endPara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75096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소화 펌프</a:t>
            </a:r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UL/FM</a:t>
            </a: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(Fire Fighting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244456" y="1581930"/>
            <a:ext cx="2065338" cy="454025"/>
            <a:chOff x="4590089" y="1439054"/>
            <a:chExt cx="2065338" cy="454025"/>
          </a:xfrm>
        </p:grpSpPr>
        <p:sp>
          <p:nvSpPr>
            <p:cNvPr id="12" name="모서리가 둥근 직사각형 1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HTM, HDR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grpSp>
        <p:nvGrpSpPr>
          <p:cNvPr id="6" name="그룹 15"/>
          <p:cNvGrpSpPr/>
          <p:nvPr/>
        </p:nvGrpSpPr>
        <p:grpSpPr>
          <a:xfrm>
            <a:off x="238092" y="4771243"/>
            <a:ext cx="2065338" cy="454025"/>
            <a:chOff x="518123" y="4414053"/>
            <a:chExt cx="2065338" cy="454025"/>
          </a:xfrm>
        </p:grpSpPr>
        <p:sp>
          <p:nvSpPr>
            <p:cNvPr id="9" name="모서리가 둥근 직사각형 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5233075" y="906197"/>
            <a:ext cx="38064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pPr algn="ctr"/>
            <a:r>
              <a:rPr lang="ko-KR" altLang="en-US" sz="1400" b="1" dirty="0" err="1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입형</a:t>
            </a:r>
            <a:r>
              <a:rPr lang="ko-KR" altLang="en-US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 다단터빈 펌프</a:t>
            </a:r>
            <a:endParaRPr lang="en-US" altLang="ko-KR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  <a:p>
            <a:pPr algn="ctr"/>
            <a:r>
              <a:rPr lang="en-US" altLang="ko-KR" sz="14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(Vertical Turbine Multi-Stage Pump)</a:t>
            </a:r>
            <a:endParaRPr lang="ko-KR" altLang="en-US" sz="1400" b="1" dirty="0">
              <a:gradFill flip="none" rotWithShape="1">
                <a:gsLst>
                  <a:gs pos="0">
                    <a:schemeClr val="bg1"/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effectLst>
                <a:outerShdw blurRad="50800" dist="12700" dir="2700000" algn="tl" rotWithShape="0">
                  <a:prstClr val="black">
                    <a:alpha val="80000"/>
                  </a:prstClr>
                </a:outerShdw>
              </a:effectLst>
            </a:endParaRPr>
          </a:p>
        </p:txBody>
      </p:sp>
      <p:grpSp>
        <p:nvGrpSpPr>
          <p:cNvPr id="7" name="그룹 20"/>
          <p:cNvGrpSpPr/>
          <p:nvPr/>
        </p:nvGrpSpPr>
        <p:grpSpPr>
          <a:xfrm>
            <a:off x="4927179" y="1581930"/>
            <a:ext cx="2065338" cy="454025"/>
            <a:chOff x="4590089" y="1439054"/>
            <a:chExt cx="2065338" cy="454025"/>
          </a:xfrm>
        </p:grpSpPr>
        <p:sp>
          <p:nvSpPr>
            <p:cNvPr id="22" name="모서리가 둥근 직사각형 21"/>
            <p:cNvSpPr/>
            <p:nvPr/>
          </p:nvSpPr>
          <p:spPr bwMode="auto">
            <a:xfrm>
              <a:off x="4595810" y="1439054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 bwMode="auto">
            <a:xfrm>
              <a:off x="4590089" y="1510492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모델명 </a:t>
              </a:r>
              <a:r>
                <a:rPr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: VM</a:t>
              </a:r>
              <a:endParaRPr kumimoji="0" lang="en-US" altLang="ko-KR" sz="1300" dirty="0">
                <a:ln w="1270">
                  <a:noFill/>
                </a:ln>
                <a:gradFill flip="none" rotWithShape="1">
                  <a:gsLst>
                    <a:gs pos="0">
                      <a:schemeClr val="accent5">
                        <a:lumMod val="50000"/>
                      </a:schemeClr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endParaRPr>
            </a:p>
          </p:txBody>
        </p:sp>
      </p:grpSp>
      <p:sp>
        <p:nvSpPr>
          <p:cNvPr id="26" name="모서리가 둥근 직사각형 25"/>
          <p:cNvSpPr/>
          <p:nvPr/>
        </p:nvSpPr>
        <p:spPr bwMode="auto">
          <a:xfrm>
            <a:off x="5267890" y="5010954"/>
            <a:ext cx="3786214" cy="1571636"/>
          </a:xfrm>
          <a:prstGeom prst="roundRect">
            <a:avLst>
              <a:gd name="adj" fmla="val 9178"/>
            </a:avLst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</a:gsLst>
            <a:lin ang="16200000" scaled="1"/>
          </a:gradFill>
          <a:ln>
            <a:solidFill>
              <a:schemeClr val="accent5">
                <a:lumMod val="60000"/>
                <a:lumOff val="40000"/>
              </a:schemeClr>
            </a:solidFill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defTabSz="1023938">
              <a:defRPr/>
            </a:pPr>
            <a:endParaRPr lang="ko-KR" altLang="en-US"/>
          </a:p>
        </p:txBody>
      </p:sp>
      <p:grpSp>
        <p:nvGrpSpPr>
          <p:cNvPr id="8" name="그룹 27"/>
          <p:cNvGrpSpPr/>
          <p:nvPr/>
        </p:nvGrpSpPr>
        <p:grpSpPr>
          <a:xfrm>
            <a:off x="4982138" y="4771243"/>
            <a:ext cx="2065338" cy="454025"/>
            <a:chOff x="518123" y="4414053"/>
            <a:chExt cx="2065338" cy="454025"/>
          </a:xfrm>
        </p:grpSpPr>
        <p:sp>
          <p:nvSpPr>
            <p:cNvPr id="29" name="모서리가 둥근 직사각형 28"/>
            <p:cNvSpPr/>
            <p:nvPr/>
          </p:nvSpPr>
          <p:spPr bwMode="auto">
            <a:xfrm>
              <a:off x="523844" y="4414053"/>
              <a:ext cx="2000753" cy="454025"/>
            </a:xfrm>
            <a:prstGeom prst="roundRect">
              <a:avLst>
                <a:gd name="adj" fmla="val 9178"/>
              </a:avLst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16200000" scaled="1"/>
            </a:gradFill>
            <a:ln>
              <a:solidFill>
                <a:schemeClr val="accent5">
                  <a:lumMod val="75000"/>
                </a:schemeClr>
              </a:solidFill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1023938">
                <a:defRPr/>
              </a:pPr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518123" y="4439450"/>
              <a:ext cx="2065338" cy="292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kumimoji="0" lang="ko-KR" altLang="en-US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용도</a:t>
              </a:r>
              <a:r>
                <a:rPr kumimoji="0" lang="en-US" altLang="ko-KR" sz="1300" dirty="0">
                  <a:ln w="1270">
                    <a:noFill/>
                  </a:ln>
                  <a:gradFill flip="none" rotWithShape="1">
                    <a:gsLst>
                      <a:gs pos="0">
                        <a:schemeClr val="accent5">
                          <a:lumMod val="50000"/>
                        </a:schemeClr>
                      </a:gs>
                      <a:gs pos="100000">
                        <a:schemeClr val="accent5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>
                    <a:outerShdw blurRad="50800" dist="38100" dir="2700000" sx="101000" sy="101000" algn="tl" rotWithShape="0">
                      <a:prstClr val="black">
                        <a:alpha val="15000"/>
                      </a:prstClr>
                    </a:outerShdw>
                  </a:effectLst>
                  <a:ea typeface="맑은 고딕" pitchFamily="50" charset="-127"/>
                  <a:cs typeface="Arial" pitchFamily="34" charset="0"/>
                </a:rPr>
                <a:t>(Application)</a:t>
              </a:r>
            </a:p>
          </p:txBody>
        </p:sp>
      </p:grpSp>
      <p:sp>
        <p:nvSpPr>
          <p:cNvPr id="33" name="TextBox 32"/>
          <p:cNvSpPr txBox="1"/>
          <p:nvPr/>
        </p:nvSpPr>
        <p:spPr bwMode="auto">
          <a:xfrm>
            <a:off x="5453066" y="5225268"/>
            <a:ext cx="3429024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건물 급수용</a:t>
            </a:r>
            <a:endParaRPr kumimoji="0"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건물 스프링클러용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아파트 정수시스템용</a:t>
            </a:r>
            <a:endParaRPr lang="en-US" altLang="ko-KR" sz="1300" b="1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altLang="ko-KR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300" b="1" dirty="0">
                <a:ln w="1270">
                  <a:noFill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2700000" sx="101000" sy="101000" algn="tl" rotWithShape="0">
                    <a:prstClr val="black">
                      <a:alpha val="15000"/>
                    </a:prstClr>
                  </a:outerShdw>
                </a:effectLst>
                <a:ea typeface="맑은 고딕" pitchFamily="50" charset="-127"/>
                <a:cs typeface="Arial" pitchFamily="34" charset="0"/>
              </a:rPr>
              <a:t>소화용</a:t>
            </a:r>
            <a:endParaRPr lang="en-US" altLang="ko-KR" sz="1300" dirty="0">
              <a:ln w="1270">
                <a:noFill/>
              </a:ln>
              <a:gradFill flip="none" rotWithShape="1">
                <a:gsLst>
                  <a:gs pos="0">
                    <a:schemeClr val="accent1">
                      <a:shade val="30000"/>
                      <a:satMod val="115000"/>
                    </a:schemeClr>
                  </a:gs>
                  <a:gs pos="50000">
                    <a:schemeClr val="accent1">
                      <a:shade val="67500"/>
                      <a:satMod val="115000"/>
                    </a:schemeClr>
                  </a:gs>
                  <a:gs pos="100000">
                    <a:schemeClr val="accent1">
                      <a:shade val="100000"/>
                      <a:satMod val="115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38100" dir="2700000" sx="101000" sy="101000" algn="tl" rotWithShape="0">
                  <a:prstClr val="black">
                    <a:alpha val="15000"/>
                  </a:prstClr>
                </a:outerShdw>
              </a:effectLst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7401273" y="6733535"/>
            <a:ext cx="2504725" cy="287979"/>
            <a:chOff x="7391255" y="6489190"/>
            <a:chExt cx="1752747" cy="281272"/>
          </a:xfrm>
        </p:grpSpPr>
        <p:sp>
          <p:nvSpPr>
            <p:cNvPr id="32" name="Text Box 8"/>
            <p:cNvSpPr txBox="1">
              <a:spLocks noChangeAspect="1" noChangeArrowheads="1"/>
            </p:cNvSpPr>
            <p:nvPr/>
          </p:nvSpPr>
          <p:spPr bwMode="auto">
            <a:xfrm>
              <a:off x="7555145" y="6489190"/>
              <a:ext cx="1588857" cy="281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square" lIns="102315" tIns="51157" rIns="102315" bIns="51157">
              <a:spAutoFit/>
            </a:bodyPr>
            <a:lstStyle/>
            <a:p>
              <a:pPr defTabSz="1023938">
                <a:spcBef>
                  <a:spcPct val="50000"/>
                </a:spcBef>
                <a:defRPr/>
              </a:pPr>
              <a:r>
                <a:rPr lang="en-US" altLang="ko-KR" sz="1200" b="1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굴림체" pitchFamily="49" charset="-127"/>
                </a:rPr>
                <a:t>HYOSUNG P &amp; M CO.,LTD.</a:t>
              </a:r>
              <a:endParaRPr lang="ko-KR" altLang="en-US" sz="1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굴림체" pitchFamily="49" charset="-127"/>
              </a:endParaRPr>
            </a:p>
          </p:txBody>
        </p:sp>
        <p:pic>
          <p:nvPicPr>
            <p:cNvPr id="34" name="Picture 103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91255" y="6522852"/>
              <a:ext cx="207764" cy="19669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F7260511-D90E-4592-8499-44547CA0F60C}"/>
              </a:ext>
            </a:extLst>
          </p:cNvPr>
          <p:cNvSpPr txBox="1"/>
          <p:nvPr/>
        </p:nvSpPr>
        <p:spPr>
          <a:xfrm>
            <a:off x="291680" y="148942"/>
            <a:ext cx="438124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0" h="38100"/>
            </a:sp3d>
          </a:bodyPr>
          <a:lstStyle/>
          <a:p>
            <a:r>
              <a:rPr lang="en-US" altLang="ko-KR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10. </a:t>
            </a:r>
            <a:r>
              <a:rPr lang="ko-KR" altLang="en-US" sz="3200" b="1" dirty="0">
                <a:gradFill flip="none" rotWithShape="1">
                  <a:gsLst>
                    <a:gs pos="0">
                      <a:schemeClr val="bg1"/>
                    </a:gs>
                    <a:gs pos="83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50800" dist="12700" dir="2700000" algn="tl" rotWithShape="0">
                    <a:prstClr val="black">
                      <a:alpha val="80000"/>
                    </a:prstClr>
                  </a:outerShdw>
                </a:effectLst>
              </a:rPr>
              <a:t>제 품 상 세 소 개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6" grpId="0" animBg="1"/>
      <p:bldP spid="3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2301</TotalTime>
  <Words>1236</Words>
  <Application>Microsoft Office PowerPoint</Application>
  <PresentationFormat>사용자 지정</PresentationFormat>
  <Paragraphs>237</Paragraphs>
  <Slides>26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1" baseType="lpstr">
      <vt:lpstr>HY견고딕</vt:lpstr>
      <vt:lpstr>맑은 고딕</vt:lpstr>
      <vt:lpstr>Arial</vt:lpstr>
      <vt:lpstr>Century Gothic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wsho</dc:creator>
  <cp:lastModifiedBy>I_LOVE</cp:lastModifiedBy>
  <cp:revision>178</cp:revision>
  <cp:lastPrinted>2020-04-08T06:45:03Z</cp:lastPrinted>
  <dcterms:created xsi:type="dcterms:W3CDTF">2011-01-06T09:50:59Z</dcterms:created>
  <dcterms:modified xsi:type="dcterms:W3CDTF">2020-08-25T00:27:14Z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_SA">
    <vt:lpwstr>C:\Users\I_LOVE\Desktop\회사소개서_효성피엠.pptx</vt:lpwstr>
  </property>
</Properties>
</file>